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3"/>
  </p:notesMasterIdLst>
  <p:sldIdLst>
    <p:sldId id="257" r:id="rId2"/>
    <p:sldId id="328" r:id="rId3"/>
    <p:sldId id="327" r:id="rId4"/>
    <p:sldId id="326" r:id="rId5"/>
    <p:sldId id="322" r:id="rId6"/>
    <p:sldId id="324" r:id="rId7"/>
    <p:sldId id="323" r:id="rId8"/>
    <p:sldId id="319" r:id="rId9"/>
    <p:sldId id="321" r:id="rId10"/>
    <p:sldId id="320" r:id="rId11"/>
    <p:sldId id="318" r:id="rId12"/>
    <p:sldId id="317" r:id="rId13"/>
    <p:sldId id="309" r:id="rId14"/>
    <p:sldId id="289" r:id="rId15"/>
    <p:sldId id="329" r:id="rId16"/>
    <p:sldId id="260" r:id="rId17"/>
    <p:sldId id="261" r:id="rId18"/>
    <p:sldId id="264" r:id="rId19"/>
    <p:sldId id="262" r:id="rId20"/>
    <p:sldId id="263" r:id="rId21"/>
    <p:sldId id="270" r:id="rId22"/>
    <p:sldId id="315" r:id="rId23"/>
    <p:sldId id="275" r:id="rId24"/>
    <p:sldId id="306" r:id="rId25"/>
    <p:sldId id="267" r:id="rId26"/>
    <p:sldId id="265" r:id="rId27"/>
    <p:sldId id="284" r:id="rId28"/>
    <p:sldId id="334" r:id="rId29"/>
    <p:sldId id="333" r:id="rId30"/>
    <p:sldId id="332" r:id="rId31"/>
    <p:sldId id="331" r:id="rId32"/>
    <p:sldId id="266" r:id="rId33"/>
    <p:sldId id="303" r:id="rId34"/>
    <p:sldId id="283" r:id="rId35"/>
    <p:sldId id="290" r:id="rId36"/>
    <p:sldId id="316" r:id="rId37"/>
    <p:sldId id="312" r:id="rId38"/>
    <p:sldId id="307" r:id="rId39"/>
    <p:sldId id="300" r:id="rId40"/>
    <p:sldId id="304" r:id="rId41"/>
    <p:sldId id="305" r:id="rId42"/>
    <p:sldId id="296" r:id="rId43"/>
    <p:sldId id="297" r:id="rId44"/>
    <p:sldId id="314" r:id="rId45"/>
    <p:sldId id="293" r:id="rId46"/>
    <p:sldId id="292" r:id="rId47"/>
    <p:sldId id="272" r:id="rId48"/>
    <p:sldId id="285" r:id="rId49"/>
    <p:sldId id="287" r:id="rId50"/>
    <p:sldId id="313" r:id="rId51"/>
    <p:sldId id="268"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mmy Mehtar" initials="SM" lastIdx="1" clrIdx="0">
    <p:extLst>
      <p:ext uri="{19B8F6BF-5375-455C-9EA6-DF929625EA0E}">
        <p15:presenceInfo xmlns:p15="http://schemas.microsoft.com/office/powerpoint/2012/main" userId="7d77cc2138147ae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80076" autoAdjust="0"/>
  </p:normalViewPr>
  <p:slideViewPr>
    <p:cSldViewPr snapToGrid="0">
      <p:cViewPr>
        <p:scale>
          <a:sx n="69" d="100"/>
          <a:sy n="69" d="100"/>
        </p:scale>
        <p:origin x="326" y="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221F68-08BC-4339-ACB7-C6CEC5755E63}" type="datetimeFigureOut">
              <a:rPr lang="en-US" smtClean="0"/>
              <a:t>11/7/2019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4BC8CC-1976-415C-A7EF-4764CAD7CAFC}" type="slidenum">
              <a:rPr lang="en-US" smtClean="0"/>
              <a:t>‹#›</a:t>
            </a:fld>
            <a:endParaRPr lang="en-US"/>
          </a:p>
        </p:txBody>
      </p:sp>
    </p:spTree>
    <p:extLst>
      <p:ext uri="{BB962C8B-B14F-4D97-AF65-F5344CB8AC3E}">
        <p14:creationId xmlns:p14="http://schemas.microsoft.com/office/powerpoint/2010/main" val="2764806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Exactly 8 years and 8 months ago from today (03/15/2011 - 11/15/2019)</a:t>
            </a:r>
          </a:p>
          <a:p>
            <a:endParaRPr lang="en-US" dirty="0"/>
          </a:p>
          <a:p>
            <a:endParaRPr lang="en-US" dirty="0"/>
          </a:p>
          <a:p>
            <a:pPr marL="171450" indent="-171450">
              <a:buFont typeface="Arial" panose="020B0604020202020204" pitchFamily="34" charset="0"/>
              <a:buChar char="•"/>
            </a:pPr>
            <a:r>
              <a:rPr lang="en-US" dirty="0"/>
              <a:t>Have one narrative: only one question.</a:t>
            </a:r>
          </a:p>
          <a:p>
            <a:pPr marL="171450" indent="-171450">
              <a:buFont typeface="Arial" panose="020B0604020202020204" pitchFamily="34" charset="0"/>
              <a:buChar char="•"/>
            </a:pPr>
            <a:r>
              <a:rPr lang="en-US" dirty="0"/>
              <a:t>Include other questions in the future steps slide</a:t>
            </a:r>
          </a:p>
          <a:p>
            <a:pPr marL="171450" indent="-171450">
              <a:buFont typeface="Arial" panose="020B0604020202020204" pitchFamily="34" charset="0"/>
              <a:buChar char="•"/>
            </a:pPr>
            <a:r>
              <a:rPr lang="en-US" dirty="0"/>
              <a:t>Maps need no titles journey is important</a:t>
            </a:r>
          </a:p>
          <a:p>
            <a:pPr marL="171450" indent="-171450">
              <a:buFont typeface="Arial" panose="020B0604020202020204" pitchFamily="34" charset="0"/>
              <a:buChar char="•"/>
            </a:pPr>
            <a:r>
              <a:rPr lang="en-US" dirty="0"/>
              <a:t>Confused on pyramid slide:</a:t>
            </a:r>
          </a:p>
          <a:p>
            <a:pPr marL="628650" lvl="1" indent="-171450">
              <a:buFont typeface="Arial" panose="020B0604020202020204" pitchFamily="34" charset="0"/>
              <a:buChar char="•"/>
            </a:pPr>
            <a:r>
              <a:rPr lang="en-US" dirty="0"/>
              <a:t>Cut the bullets</a:t>
            </a:r>
          </a:p>
          <a:p>
            <a:pPr marL="628650" lvl="1" indent="-171450">
              <a:buFont typeface="Arial" panose="020B0604020202020204" pitchFamily="34" charset="0"/>
              <a:buChar char="•"/>
            </a:pPr>
            <a:r>
              <a:rPr lang="en-US" dirty="0"/>
              <a:t>Emphasize that it happens every week</a:t>
            </a:r>
          </a:p>
          <a:p>
            <a:pPr marL="628650" lvl="1" indent="-171450">
              <a:buFont typeface="Arial" panose="020B0604020202020204" pitchFamily="34" charset="0"/>
              <a:buChar char="•"/>
            </a:pPr>
            <a:r>
              <a:rPr lang="en-US" dirty="0"/>
              <a:t>Build pyramid step by step</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No acronyms </a:t>
            </a:r>
          </a:p>
          <a:p>
            <a:pPr marL="171450" lvl="0" indent="-171450">
              <a:buFont typeface="Arial" panose="020B0604020202020204" pitchFamily="34" charset="0"/>
              <a:buChar char="•"/>
            </a:pPr>
            <a:r>
              <a:rPr lang="en-US" dirty="0"/>
              <a:t>How to frame the incidence vs counts</a:t>
            </a:r>
          </a:p>
          <a:p>
            <a:pPr marL="171450" lvl="0" indent="-171450">
              <a:buFont typeface="Arial" panose="020B0604020202020204" pitchFamily="34" charset="0"/>
              <a:buChar char="•"/>
            </a:pPr>
            <a:r>
              <a:rPr lang="en-US" dirty="0"/>
              <a:t>Explain political maps better</a:t>
            </a:r>
          </a:p>
          <a:p>
            <a:pPr marL="171450" lvl="0" indent="-171450">
              <a:buFont typeface="Arial" panose="020B0604020202020204" pitchFamily="34" charset="0"/>
              <a:buChar char="•"/>
            </a:pPr>
            <a:r>
              <a:rPr lang="en-US" dirty="0"/>
              <a:t>Journey is good</a:t>
            </a:r>
          </a:p>
          <a:p>
            <a:pPr marL="628650" lvl="1" indent="-171450">
              <a:buFont typeface="Arial" panose="020B0604020202020204" pitchFamily="34" charset="0"/>
              <a:buChar char="•"/>
            </a:pPr>
            <a:r>
              <a:rPr lang="en-US" dirty="0"/>
              <a:t>Two stories:</a:t>
            </a:r>
          </a:p>
          <a:p>
            <a:pPr marL="1085850" lvl="2" indent="-171450">
              <a:buFont typeface="Arial" panose="020B0604020202020204" pitchFamily="34" charset="0"/>
              <a:buChar char="•"/>
            </a:pPr>
            <a:r>
              <a:rPr lang="en-US" dirty="0"/>
              <a:t>The conflict and its impact</a:t>
            </a:r>
          </a:p>
          <a:p>
            <a:pPr marL="1085850" lvl="2" indent="-171450">
              <a:buFont typeface="Arial" panose="020B0604020202020204" pitchFamily="34" charset="0"/>
              <a:buChar char="•"/>
            </a:pPr>
            <a:r>
              <a:rPr lang="en-US" dirty="0"/>
              <a:t>The measles</a:t>
            </a:r>
          </a:p>
          <a:p>
            <a:pPr marL="171450" lvl="0" indent="-171450">
              <a:buFont typeface="Arial" panose="020B0604020202020204" pitchFamily="34" charset="0"/>
              <a:buChar char="•"/>
            </a:pPr>
            <a:r>
              <a:rPr lang="en-US" dirty="0"/>
              <a:t>Do not be ashamed about negative findings</a:t>
            </a:r>
          </a:p>
          <a:p>
            <a:pPr marL="628650" lvl="1" indent="-171450">
              <a:buFont typeface="Arial" panose="020B0604020202020204" pitchFamily="34" charset="0"/>
              <a:buChar char="•"/>
            </a:pPr>
            <a:r>
              <a:rPr lang="en-US" dirty="0"/>
              <a:t>Hospital bombings do not predict </a:t>
            </a:r>
          </a:p>
          <a:p>
            <a:pPr marL="628650" lvl="1" indent="-171450">
              <a:buFont typeface="Arial" panose="020B0604020202020204" pitchFamily="34" charset="0"/>
              <a:buChar char="•"/>
            </a:pPr>
            <a:r>
              <a:rPr lang="en-US" dirty="0"/>
              <a:t>Daesh did predict measles</a:t>
            </a:r>
          </a:p>
          <a:p>
            <a:pPr marL="1085850" lvl="2" indent="-171450">
              <a:buFont typeface="Arial" panose="020B0604020202020204" pitchFamily="34" charset="0"/>
              <a:buChar char="•"/>
            </a:pPr>
            <a:r>
              <a:rPr lang="en-US" dirty="0"/>
              <a:t>Human rights on access to health</a:t>
            </a:r>
          </a:p>
          <a:p>
            <a:pPr marL="1085850" lvl="2" indent="-171450">
              <a:buFont typeface="Arial" panose="020B0604020202020204" pitchFamily="34" charset="0"/>
              <a:buChar char="•"/>
            </a:pPr>
            <a:r>
              <a:rPr lang="en-US" dirty="0"/>
              <a:t>More structural </a:t>
            </a:r>
            <a:r>
              <a:rPr lang="en-US" dirty="0" err="1"/>
              <a:t>determinents</a:t>
            </a:r>
            <a:r>
              <a:rPr lang="en-US" dirty="0"/>
              <a:t>  </a:t>
            </a:r>
          </a:p>
          <a:p>
            <a:pPr marL="1085850" lvl="2" indent="-171450">
              <a:buFont typeface="Arial" panose="020B0604020202020204" pitchFamily="34" charset="0"/>
              <a:buChar char="•"/>
            </a:pPr>
            <a:r>
              <a:rPr lang="en-US" dirty="0"/>
              <a:t>Lot more going on: this </a:t>
            </a:r>
            <a:r>
              <a:rPr lang="en-US" dirty="0" err="1"/>
              <a:t>stsructural</a:t>
            </a:r>
            <a:r>
              <a:rPr lang="en-US" dirty="0"/>
              <a:t> issue of access to resources (Daesh)</a:t>
            </a:r>
          </a:p>
          <a:p>
            <a:pPr marL="628650" lvl="1" indent="-171450">
              <a:buFont typeface="Arial" panose="020B0604020202020204" pitchFamily="34" charset="0"/>
              <a:buChar char="•"/>
            </a:pPr>
            <a:r>
              <a:rPr lang="en-US" dirty="0"/>
              <a:t>Hospital bombings have other impacts that may not be </a:t>
            </a:r>
            <a:r>
              <a:rPr lang="en-US" dirty="0" err="1"/>
              <a:t>masured</a:t>
            </a:r>
            <a:r>
              <a:rPr lang="en-US" dirty="0"/>
              <a:t> acutely, as much as Daesh.</a:t>
            </a:r>
          </a:p>
        </p:txBody>
      </p:sp>
      <p:sp>
        <p:nvSpPr>
          <p:cNvPr id="4" name="Slide Number Placeholder 3"/>
          <p:cNvSpPr>
            <a:spLocks noGrp="1"/>
          </p:cNvSpPr>
          <p:nvPr>
            <p:ph type="sldNum" sz="quarter" idx="5"/>
          </p:nvPr>
        </p:nvSpPr>
        <p:spPr/>
        <p:txBody>
          <a:bodyPr/>
          <a:lstStyle/>
          <a:p>
            <a:fld id="{BD6ABCA0-D818-4B22-A595-96D403FB03D1}" type="slidenum">
              <a:rPr lang="en-US" smtClean="0"/>
              <a:t>1</a:t>
            </a:fld>
            <a:endParaRPr lang="en-US"/>
          </a:p>
        </p:txBody>
      </p:sp>
    </p:spTree>
    <p:extLst>
      <p:ext uri="{BB962C8B-B14F-4D97-AF65-F5344CB8AC3E}">
        <p14:creationId xmlns:p14="http://schemas.microsoft.com/office/powerpoint/2010/main" val="19398973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10</a:t>
            </a:fld>
            <a:endParaRPr lang="en-US"/>
          </a:p>
        </p:txBody>
      </p:sp>
    </p:spTree>
    <p:extLst>
      <p:ext uri="{BB962C8B-B14F-4D97-AF65-F5344CB8AC3E}">
        <p14:creationId xmlns:p14="http://schemas.microsoft.com/office/powerpoint/2010/main" val="3610023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11</a:t>
            </a:fld>
            <a:endParaRPr lang="en-US"/>
          </a:p>
        </p:txBody>
      </p:sp>
    </p:spTree>
    <p:extLst>
      <p:ext uri="{BB962C8B-B14F-4D97-AF65-F5344CB8AC3E}">
        <p14:creationId xmlns:p14="http://schemas.microsoft.com/office/powerpoint/2010/main" val="683572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12</a:t>
            </a:fld>
            <a:endParaRPr lang="en-US"/>
          </a:p>
        </p:txBody>
      </p:sp>
    </p:spTree>
    <p:extLst>
      <p:ext uri="{BB962C8B-B14F-4D97-AF65-F5344CB8AC3E}">
        <p14:creationId xmlns:p14="http://schemas.microsoft.com/office/powerpoint/2010/main" val="2640738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Lot of media attention on Turkish invasion. We only remember the tragedies that the media decides to focus on, but the war has been going on for </a:t>
            </a:r>
          </a:p>
          <a:p>
            <a:endParaRPr lang="en-US" dirty="0"/>
          </a:p>
          <a:p>
            <a:r>
              <a:rPr lang="en-US" dirty="0"/>
              <a:t>Exactly 8 years and 8 months ago from today (03/15/2011 - 11/15/2019)</a:t>
            </a:r>
          </a:p>
        </p:txBody>
      </p:sp>
      <p:sp>
        <p:nvSpPr>
          <p:cNvPr id="4" name="Slide Number Placeholder 3"/>
          <p:cNvSpPr>
            <a:spLocks noGrp="1"/>
          </p:cNvSpPr>
          <p:nvPr>
            <p:ph type="sldNum" sz="quarter" idx="5"/>
          </p:nvPr>
        </p:nvSpPr>
        <p:spPr/>
        <p:txBody>
          <a:bodyPr/>
          <a:lstStyle/>
          <a:p>
            <a:fld id="{BD6ABCA0-D818-4B22-A595-96D403FB03D1}" type="slidenum">
              <a:rPr lang="en-US" smtClean="0"/>
              <a:t>13</a:t>
            </a:fld>
            <a:endParaRPr lang="en-US"/>
          </a:p>
        </p:txBody>
      </p:sp>
    </p:spTree>
    <p:extLst>
      <p:ext uri="{BB962C8B-B14F-4D97-AF65-F5344CB8AC3E}">
        <p14:creationId xmlns:p14="http://schemas.microsoft.com/office/powerpoint/2010/main" val="3216993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relationship between conflict and healthcare?</a:t>
            </a:r>
          </a:p>
          <a:p>
            <a:r>
              <a:rPr lang="en-US" dirty="0"/>
              <a:t>How did we get here?</a:t>
            </a:r>
          </a:p>
        </p:txBody>
      </p:sp>
      <p:sp>
        <p:nvSpPr>
          <p:cNvPr id="4" name="Slide Number Placeholder 3"/>
          <p:cNvSpPr>
            <a:spLocks noGrp="1"/>
          </p:cNvSpPr>
          <p:nvPr>
            <p:ph type="sldNum" sz="quarter" idx="5"/>
          </p:nvPr>
        </p:nvSpPr>
        <p:spPr/>
        <p:txBody>
          <a:bodyPr/>
          <a:lstStyle/>
          <a:p>
            <a:fld id="{BD6ABCA0-D818-4B22-A595-96D403FB03D1}" type="slidenum">
              <a:rPr lang="en-US" smtClean="0"/>
              <a:t>14</a:t>
            </a:fld>
            <a:endParaRPr lang="en-US"/>
          </a:p>
        </p:txBody>
      </p:sp>
    </p:spTree>
    <p:extLst>
      <p:ext uri="{BB962C8B-B14F-4D97-AF65-F5344CB8AC3E}">
        <p14:creationId xmlns:p14="http://schemas.microsoft.com/office/powerpoint/2010/main" val="7616206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relationship between conflict and healthcare?</a:t>
            </a:r>
          </a:p>
          <a:p>
            <a:r>
              <a:rPr lang="en-US" dirty="0"/>
              <a:t>How did we get here?</a:t>
            </a:r>
          </a:p>
        </p:txBody>
      </p:sp>
      <p:sp>
        <p:nvSpPr>
          <p:cNvPr id="4" name="Slide Number Placeholder 3"/>
          <p:cNvSpPr>
            <a:spLocks noGrp="1"/>
          </p:cNvSpPr>
          <p:nvPr>
            <p:ph type="sldNum" sz="quarter" idx="5"/>
          </p:nvPr>
        </p:nvSpPr>
        <p:spPr/>
        <p:txBody>
          <a:bodyPr/>
          <a:lstStyle/>
          <a:p>
            <a:fld id="{BD6ABCA0-D818-4B22-A595-96D403FB03D1}" type="slidenum">
              <a:rPr lang="en-US" smtClean="0"/>
              <a:t>15</a:t>
            </a:fld>
            <a:endParaRPr lang="en-US"/>
          </a:p>
        </p:txBody>
      </p:sp>
    </p:spTree>
    <p:extLst>
      <p:ext uri="{BB962C8B-B14F-4D97-AF65-F5344CB8AC3E}">
        <p14:creationId xmlns:p14="http://schemas.microsoft.com/office/powerpoint/2010/main" val="30669559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16</a:t>
            </a:fld>
            <a:endParaRPr lang="en-US"/>
          </a:p>
        </p:txBody>
      </p:sp>
    </p:spTree>
    <p:extLst>
      <p:ext uri="{BB962C8B-B14F-4D97-AF65-F5344CB8AC3E}">
        <p14:creationId xmlns:p14="http://schemas.microsoft.com/office/powerpoint/2010/main" val="26552279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Attacked 14 times in 6 months</a:t>
            </a:r>
          </a:p>
        </p:txBody>
      </p:sp>
      <p:sp>
        <p:nvSpPr>
          <p:cNvPr id="4" name="Slide Number Placeholder 3"/>
          <p:cNvSpPr>
            <a:spLocks noGrp="1"/>
          </p:cNvSpPr>
          <p:nvPr>
            <p:ph type="sldNum" sz="quarter" idx="5"/>
          </p:nvPr>
        </p:nvSpPr>
        <p:spPr/>
        <p:txBody>
          <a:bodyPr/>
          <a:lstStyle/>
          <a:p>
            <a:fld id="{BD6ABCA0-D818-4B22-A595-96D403FB03D1}" type="slidenum">
              <a:rPr lang="en-US" smtClean="0"/>
              <a:t>19</a:t>
            </a:fld>
            <a:endParaRPr lang="en-US"/>
          </a:p>
        </p:txBody>
      </p:sp>
    </p:spTree>
    <p:extLst>
      <p:ext uri="{BB962C8B-B14F-4D97-AF65-F5344CB8AC3E}">
        <p14:creationId xmlns:p14="http://schemas.microsoft.com/office/powerpoint/2010/main" val="475084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rebuild: takes time, costs $$$, lost trust.</a:t>
            </a:r>
          </a:p>
          <a:p>
            <a:r>
              <a:rPr lang="en-US" dirty="0"/>
              <a:t>This is not just a loss of in-patient services, but of basic preventative needs like vaccinations</a:t>
            </a:r>
          </a:p>
        </p:txBody>
      </p:sp>
      <p:sp>
        <p:nvSpPr>
          <p:cNvPr id="4" name="Slide Number Placeholder 3"/>
          <p:cNvSpPr>
            <a:spLocks noGrp="1"/>
          </p:cNvSpPr>
          <p:nvPr>
            <p:ph type="sldNum" sz="quarter" idx="5"/>
          </p:nvPr>
        </p:nvSpPr>
        <p:spPr/>
        <p:txBody>
          <a:bodyPr/>
          <a:lstStyle/>
          <a:p>
            <a:fld id="{BD6ABCA0-D818-4B22-A595-96D403FB03D1}" type="slidenum">
              <a:rPr lang="en-US" smtClean="0"/>
              <a:t>20</a:t>
            </a:fld>
            <a:endParaRPr lang="en-US"/>
          </a:p>
        </p:txBody>
      </p:sp>
    </p:spTree>
    <p:extLst>
      <p:ext uri="{BB962C8B-B14F-4D97-AF65-F5344CB8AC3E}">
        <p14:creationId xmlns:p14="http://schemas.microsoft.com/office/powerpoint/2010/main" val="21079554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Attacks on healthcare can include providers, facilities, equipment, medical supply chains, transportation.</a:t>
            </a:r>
          </a:p>
          <a:p>
            <a:r>
              <a:rPr lang="en-US" dirty="0"/>
              <a:t>Here, we are limiting the scope to facilities.</a:t>
            </a:r>
          </a:p>
        </p:txBody>
      </p:sp>
      <p:sp>
        <p:nvSpPr>
          <p:cNvPr id="4" name="Slide Number Placeholder 3"/>
          <p:cNvSpPr>
            <a:spLocks noGrp="1"/>
          </p:cNvSpPr>
          <p:nvPr>
            <p:ph type="sldNum" sz="quarter" idx="5"/>
          </p:nvPr>
        </p:nvSpPr>
        <p:spPr/>
        <p:txBody>
          <a:bodyPr/>
          <a:lstStyle/>
          <a:p>
            <a:fld id="{BD6ABCA0-D818-4B22-A595-96D403FB03D1}" type="slidenum">
              <a:rPr lang="en-US" smtClean="0"/>
              <a:t>21</a:t>
            </a:fld>
            <a:endParaRPr lang="en-US"/>
          </a:p>
        </p:txBody>
      </p:sp>
    </p:spTree>
    <p:extLst>
      <p:ext uri="{BB962C8B-B14F-4D97-AF65-F5344CB8AC3E}">
        <p14:creationId xmlns:p14="http://schemas.microsoft.com/office/powerpoint/2010/main" val="3581170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Lot of media attention on Turkish invasion. We only remember the tragedies that the media decides to focus on, but the war has been going on for </a:t>
            </a:r>
          </a:p>
          <a:p>
            <a:endParaRPr lang="en-US" dirty="0"/>
          </a:p>
          <a:p>
            <a:r>
              <a:rPr lang="en-US" dirty="0"/>
              <a:t>Exactly 8 years and 8 months ago from today (03/15/2011 - 11/15/2019)</a:t>
            </a:r>
          </a:p>
        </p:txBody>
      </p:sp>
      <p:sp>
        <p:nvSpPr>
          <p:cNvPr id="4" name="Slide Number Placeholder 3"/>
          <p:cNvSpPr>
            <a:spLocks noGrp="1"/>
          </p:cNvSpPr>
          <p:nvPr>
            <p:ph type="sldNum" sz="quarter" idx="5"/>
          </p:nvPr>
        </p:nvSpPr>
        <p:spPr/>
        <p:txBody>
          <a:bodyPr/>
          <a:lstStyle/>
          <a:p>
            <a:fld id="{BD6ABCA0-D818-4B22-A595-96D403FB03D1}" type="slidenum">
              <a:rPr lang="en-US" smtClean="0"/>
              <a:t>2</a:t>
            </a:fld>
            <a:endParaRPr lang="en-US"/>
          </a:p>
        </p:txBody>
      </p:sp>
    </p:spTree>
    <p:extLst>
      <p:ext uri="{BB962C8B-B14F-4D97-AF65-F5344CB8AC3E}">
        <p14:creationId xmlns:p14="http://schemas.microsoft.com/office/powerpoint/2010/main" val="28979683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 if it works better just here or both here and below)</a:t>
            </a:r>
          </a:p>
          <a:p>
            <a:r>
              <a:rPr lang="en-US" dirty="0"/>
              <a:t>-&gt; Make it fit</a:t>
            </a:r>
          </a:p>
          <a:p>
            <a:endParaRPr lang="en-US" dirty="0"/>
          </a:p>
        </p:txBody>
      </p:sp>
      <p:sp>
        <p:nvSpPr>
          <p:cNvPr id="4" name="Slide Number Placeholder 3"/>
          <p:cNvSpPr>
            <a:spLocks noGrp="1"/>
          </p:cNvSpPr>
          <p:nvPr>
            <p:ph type="sldNum" sz="quarter" idx="5"/>
          </p:nvPr>
        </p:nvSpPr>
        <p:spPr/>
        <p:txBody>
          <a:bodyPr/>
          <a:lstStyle/>
          <a:p>
            <a:fld id="{474BC8CC-1976-415C-A7EF-4764CAD7CAFC}" type="slidenum">
              <a:rPr lang="en-US" smtClean="0"/>
              <a:t>22</a:t>
            </a:fld>
            <a:endParaRPr lang="en-US"/>
          </a:p>
        </p:txBody>
      </p:sp>
    </p:spTree>
    <p:extLst>
      <p:ext uri="{BB962C8B-B14F-4D97-AF65-F5344CB8AC3E}">
        <p14:creationId xmlns:p14="http://schemas.microsoft.com/office/powerpoint/2010/main" val="23612497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23</a:t>
            </a:fld>
            <a:endParaRPr lang="en-US"/>
          </a:p>
        </p:txBody>
      </p:sp>
    </p:spTree>
    <p:extLst>
      <p:ext uri="{BB962C8B-B14F-4D97-AF65-F5344CB8AC3E}">
        <p14:creationId xmlns:p14="http://schemas.microsoft.com/office/powerpoint/2010/main" val="38293348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 of total measles</a:t>
            </a:r>
          </a:p>
          <a:p>
            <a:r>
              <a:rPr lang="en-US" dirty="0"/>
              <a:t>-&gt; relate it to US/north American/Europe outbreaks, small gaps here lead to outbreaks</a:t>
            </a:r>
          </a:p>
        </p:txBody>
      </p:sp>
      <p:sp>
        <p:nvSpPr>
          <p:cNvPr id="4" name="Slide Number Placeholder 3"/>
          <p:cNvSpPr>
            <a:spLocks noGrp="1"/>
          </p:cNvSpPr>
          <p:nvPr>
            <p:ph type="sldNum" sz="quarter" idx="5"/>
          </p:nvPr>
        </p:nvSpPr>
        <p:spPr/>
        <p:txBody>
          <a:bodyPr/>
          <a:lstStyle/>
          <a:p>
            <a:fld id="{474BC8CC-1976-415C-A7EF-4764CAD7CAFC}" type="slidenum">
              <a:rPr lang="en-US" smtClean="0"/>
              <a:t>24</a:t>
            </a:fld>
            <a:endParaRPr lang="en-US"/>
          </a:p>
        </p:txBody>
      </p:sp>
    </p:spTree>
    <p:extLst>
      <p:ext uri="{BB962C8B-B14F-4D97-AF65-F5344CB8AC3E}">
        <p14:creationId xmlns:p14="http://schemas.microsoft.com/office/powerpoint/2010/main" val="1156567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perks of staying in Turkey</a:t>
            </a:r>
          </a:p>
          <a:p>
            <a:endParaRPr lang="en-US" dirty="0"/>
          </a:p>
          <a:p>
            <a:r>
              <a:rPr lang="en-US" dirty="0"/>
              <a:t>Take their </a:t>
            </a:r>
            <a:r>
              <a:rPr lang="en-US" dirty="0" err="1"/>
              <a:t>bbq</a:t>
            </a:r>
            <a:r>
              <a:rPr lang="en-US" dirty="0"/>
              <a:t> very seriously</a:t>
            </a:r>
          </a:p>
          <a:p>
            <a:r>
              <a:rPr lang="en-US" dirty="0"/>
              <a:t>Beautiful views, great food, great company</a:t>
            </a:r>
          </a:p>
        </p:txBody>
      </p:sp>
      <p:sp>
        <p:nvSpPr>
          <p:cNvPr id="4" name="Slide Number Placeholder 3"/>
          <p:cNvSpPr>
            <a:spLocks noGrp="1"/>
          </p:cNvSpPr>
          <p:nvPr>
            <p:ph type="sldNum" sz="quarter" idx="5"/>
          </p:nvPr>
        </p:nvSpPr>
        <p:spPr/>
        <p:txBody>
          <a:bodyPr/>
          <a:lstStyle/>
          <a:p>
            <a:fld id="{BD6ABCA0-D818-4B22-A595-96D403FB03D1}" type="slidenum">
              <a:rPr lang="en-US" smtClean="0"/>
              <a:t>25</a:t>
            </a:fld>
            <a:endParaRPr lang="en-US"/>
          </a:p>
        </p:txBody>
      </p:sp>
    </p:spTree>
    <p:extLst>
      <p:ext uri="{BB962C8B-B14F-4D97-AF65-F5344CB8AC3E}">
        <p14:creationId xmlns:p14="http://schemas.microsoft.com/office/powerpoint/2010/main" val="13241997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familiar scenes: PBL with the ever-present Turkish Tea</a:t>
            </a:r>
          </a:p>
          <a:p>
            <a:endParaRPr lang="en-US" dirty="0"/>
          </a:p>
          <a:p>
            <a:r>
              <a:rPr lang="en-US" dirty="0"/>
              <a:t>Worked with the ACU, which has a branch that operates an infectious disease surveillance program.</a:t>
            </a:r>
          </a:p>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26</a:t>
            </a:fld>
            <a:endParaRPr lang="en-US"/>
          </a:p>
        </p:txBody>
      </p:sp>
    </p:spTree>
    <p:extLst>
      <p:ext uri="{BB962C8B-B14F-4D97-AF65-F5344CB8AC3E}">
        <p14:creationId xmlns:p14="http://schemas.microsoft.com/office/powerpoint/2010/main" val="29079980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-Compete until end of 2018</a:t>
            </a:r>
          </a:p>
          <a:p>
            <a:r>
              <a:rPr lang="en-US" dirty="0"/>
              <a:t>-UN Office for the Coordination of Humanitarian Affairs</a:t>
            </a:r>
          </a:p>
          <a:p>
            <a:endParaRPr lang="en-US" dirty="0"/>
          </a:p>
          <a:p>
            <a:pPr marL="171450" indent="-171450">
              <a:buFont typeface="Arial" panose="020B0604020202020204" pitchFamily="34" charset="0"/>
              <a:buChar char="•"/>
            </a:pPr>
            <a:r>
              <a:rPr lang="en-US" sz="1200" dirty="0">
                <a:solidFill>
                  <a:schemeClr val="tx1"/>
                </a:solidFill>
              </a:rPr>
              <a:t>Active surveillance with zero-reporting</a:t>
            </a:r>
          </a:p>
          <a:p>
            <a:pPr marL="171450" indent="-171450">
              <a:buFont typeface="Arial" panose="020B0604020202020204" pitchFamily="34" charset="0"/>
              <a:buChar char="•"/>
            </a:pPr>
            <a:r>
              <a:rPr lang="en-US" sz="1200" dirty="0">
                <a:solidFill>
                  <a:schemeClr val="tx1"/>
                </a:solidFill>
              </a:rPr>
              <a:t>Started in 2013 in aftermath of the first polio (WPV-1) outbreak</a:t>
            </a:r>
          </a:p>
          <a:p>
            <a:pPr marL="171450" indent="-171450">
              <a:buFont typeface="Arial" panose="020B0604020202020204" pitchFamily="34" charset="0"/>
              <a:buChar char="•"/>
            </a:pPr>
            <a:r>
              <a:rPr lang="en-US" sz="1200" dirty="0">
                <a:solidFill>
                  <a:schemeClr val="tx1"/>
                </a:solidFill>
              </a:rPr>
              <a:t>Consistent and reliable weekly data flow from 2015 - Present</a:t>
            </a:r>
          </a:p>
          <a:p>
            <a:pPr marL="171450" indent="-171450">
              <a:buFont typeface="Arial" panose="020B0604020202020204" pitchFamily="34" charset="0"/>
              <a:buChar char="•"/>
            </a:pPr>
            <a:r>
              <a:rPr lang="en-US" sz="1200" dirty="0">
                <a:solidFill>
                  <a:schemeClr val="tx1"/>
                </a:solidFill>
              </a:rPr>
              <a:t>Dataset includes January 2015 – June 2018    (for now)</a:t>
            </a:r>
          </a:p>
          <a:p>
            <a:pPr marL="171450" indent="-171450">
              <a:buFont typeface="Arial" panose="020B0604020202020204" pitchFamily="34" charset="0"/>
              <a:buChar char="•"/>
            </a:pPr>
            <a:r>
              <a:rPr lang="en-US" sz="1200" dirty="0">
                <a:solidFill>
                  <a:schemeClr val="tx1"/>
                </a:solidFill>
              </a:rPr>
              <a:t>Population data from HNAP</a:t>
            </a:r>
          </a:p>
          <a:p>
            <a:pPr marL="171450" indent="-171450">
              <a:buFont typeface="Arial" panose="020B0604020202020204" pitchFamily="34" charset="0"/>
              <a:buChar char="•"/>
            </a:pPr>
            <a:r>
              <a:rPr lang="en-US" sz="1200" dirty="0">
                <a:solidFill>
                  <a:schemeClr val="tx1"/>
                </a:solidFill>
              </a:rPr>
              <a:t>Healthcare infrastructure attack data    from Physicians for Human Rights      (PHR)</a:t>
            </a:r>
          </a:p>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27</a:t>
            </a:fld>
            <a:endParaRPr lang="en-US"/>
          </a:p>
        </p:txBody>
      </p:sp>
    </p:spTree>
    <p:extLst>
      <p:ext uri="{BB962C8B-B14F-4D97-AF65-F5344CB8AC3E}">
        <p14:creationId xmlns:p14="http://schemas.microsoft.com/office/powerpoint/2010/main" val="6275329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-Compete until end of 2018</a:t>
            </a:r>
          </a:p>
          <a:p>
            <a:r>
              <a:rPr lang="en-US" dirty="0"/>
              <a:t>-UN Office for the Coordination of Humanitarian Affairs</a:t>
            </a:r>
          </a:p>
          <a:p>
            <a:endParaRPr lang="en-US" dirty="0"/>
          </a:p>
          <a:p>
            <a:pPr marL="171450" indent="-171450">
              <a:buFont typeface="Arial" panose="020B0604020202020204" pitchFamily="34" charset="0"/>
              <a:buChar char="•"/>
            </a:pPr>
            <a:r>
              <a:rPr lang="en-US" sz="1200" dirty="0">
                <a:solidFill>
                  <a:schemeClr val="tx1"/>
                </a:solidFill>
              </a:rPr>
              <a:t>Active surveillance with zero-reporting</a:t>
            </a:r>
          </a:p>
          <a:p>
            <a:pPr marL="171450" indent="-171450">
              <a:buFont typeface="Arial" panose="020B0604020202020204" pitchFamily="34" charset="0"/>
              <a:buChar char="•"/>
            </a:pPr>
            <a:r>
              <a:rPr lang="en-US" sz="1200" dirty="0">
                <a:solidFill>
                  <a:schemeClr val="tx1"/>
                </a:solidFill>
              </a:rPr>
              <a:t>Started in 2013 in aftermath of the first polio (WPV-1) outbreak</a:t>
            </a:r>
          </a:p>
          <a:p>
            <a:pPr marL="171450" indent="-171450">
              <a:buFont typeface="Arial" panose="020B0604020202020204" pitchFamily="34" charset="0"/>
              <a:buChar char="•"/>
            </a:pPr>
            <a:r>
              <a:rPr lang="en-US" sz="1200" dirty="0">
                <a:solidFill>
                  <a:schemeClr val="tx1"/>
                </a:solidFill>
              </a:rPr>
              <a:t>Consistent and reliable weekly data flow from 2015 - Present</a:t>
            </a:r>
          </a:p>
          <a:p>
            <a:pPr marL="171450" indent="-171450">
              <a:buFont typeface="Arial" panose="020B0604020202020204" pitchFamily="34" charset="0"/>
              <a:buChar char="•"/>
            </a:pPr>
            <a:r>
              <a:rPr lang="en-US" sz="1200" dirty="0">
                <a:solidFill>
                  <a:schemeClr val="tx1"/>
                </a:solidFill>
              </a:rPr>
              <a:t>Dataset includes January 2015 – June 2018    (for now)</a:t>
            </a:r>
          </a:p>
          <a:p>
            <a:pPr marL="171450" indent="-171450">
              <a:buFont typeface="Arial" panose="020B0604020202020204" pitchFamily="34" charset="0"/>
              <a:buChar char="•"/>
            </a:pPr>
            <a:r>
              <a:rPr lang="en-US" sz="1200" dirty="0">
                <a:solidFill>
                  <a:schemeClr val="tx1"/>
                </a:solidFill>
              </a:rPr>
              <a:t>Population data from HNAP</a:t>
            </a:r>
          </a:p>
          <a:p>
            <a:pPr marL="171450" indent="-171450">
              <a:buFont typeface="Arial" panose="020B0604020202020204" pitchFamily="34" charset="0"/>
              <a:buChar char="•"/>
            </a:pPr>
            <a:r>
              <a:rPr lang="en-US" sz="1200" dirty="0">
                <a:solidFill>
                  <a:schemeClr val="tx1"/>
                </a:solidFill>
              </a:rPr>
              <a:t>Healthcare infrastructure attack data    from Physicians for Human Rights      (PHR)</a:t>
            </a:r>
          </a:p>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28</a:t>
            </a:fld>
            <a:endParaRPr lang="en-US"/>
          </a:p>
        </p:txBody>
      </p:sp>
    </p:spTree>
    <p:extLst>
      <p:ext uri="{BB962C8B-B14F-4D97-AF65-F5344CB8AC3E}">
        <p14:creationId xmlns:p14="http://schemas.microsoft.com/office/powerpoint/2010/main" val="15149301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-Compete until end of 2018</a:t>
            </a:r>
          </a:p>
          <a:p>
            <a:r>
              <a:rPr lang="en-US" dirty="0"/>
              <a:t>-UN Office for the Coordination of Humanitarian Affairs</a:t>
            </a:r>
          </a:p>
          <a:p>
            <a:endParaRPr lang="en-US" dirty="0"/>
          </a:p>
          <a:p>
            <a:pPr marL="171450" indent="-171450">
              <a:buFont typeface="Arial" panose="020B0604020202020204" pitchFamily="34" charset="0"/>
              <a:buChar char="•"/>
            </a:pPr>
            <a:r>
              <a:rPr lang="en-US" sz="1200" dirty="0">
                <a:solidFill>
                  <a:schemeClr val="tx1"/>
                </a:solidFill>
              </a:rPr>
              <a:t>Active surveillance with zero-reporting</a:t>
            </a:r>
          </a:p>
          <a:p>
            <a:pPr marL="171450" indent="-171450">
              <a:buFont typeface="Arial" panose="020B0604020202020204" pitchFamily="34" charset="0"/>
              <a:buChar char="•"/>
            </a:pPr>
            <a:r>
              <a:rPr lang="en-US" sz="1200" dirty="0">
                <a:solidFill>
                  <a:schemeClr val="tx1"/>
                </a:solidFill>
              </a:rPr>
              <a:t>Started in 2013 in aftermath of the first polio (WPV-1) outbreak</a:t>
            </a:r>
          </a:p>
          <a:p>
            <a:pPr marL="171450" indent="-171450">
              <a:buFont typeface="Arial" panose="020B0604020202020204" pitchFamily="34" charset="0"/>
              <a:buChar char="•"/>
            </a:pPr>
            <a:r>
              <a:rPr lang="en-US" sz="1200" dirty="0">
                <a:solidFill>
                  <a:schemeClr val="tx1"/>
                </a:solidFill>
              </a:rPr>
              <a:t>Consistent and reliable weekly data flow from 2015 - Present</a:t>
            </a:r>
          </a:p>
          <a:p>
            <a:pPr marL="171450" indent="-171450">
              <a:buFont typeface="Arial" panose="020B0604020202020204" pitchFamily="34" charset="0"/>
              <a:buChar char="•"/>
            </a:pPr>
            <a:r>
              <a:rPr lang="en-US" sz="1200" dirty="0">
                <a:solidFill>
                  <a:schemeClr val="tx1"/>
                </a:solidFill>
              </a:rPr>
              <a:t>Dataset includes January 2015 – June 2018    (for now)</a:t>
            </a:r>
          </a:p>
          <a:p>
            <a:pPr marL="171450" indent="-171450">
              <a:buFont typeface="Arial" panose="020B0604020202020204" pitchFamily="34" charset="0"/>
              <a:buChar char="•"/>
            </a:pPr>
            <a:r>
              <a:rPr lang="en-US" sz="1200" dirty="0">
                <a:solidFill>
                  <a:schemeClr val="tx1"/>
                </a:solidFill>
              </a:rPr>
              <a:t>Population data from HNAP</a:t>
            </a:r>
          </a:p>
          <a:p>
            <a:pPr marL="171450" indent="-171450">
              <a:buFont typeface="Arial" panose="020B0604020202020204" pitchFamily="34" charset="0"/>
              <a:buChar char="•"/>
            </a:pPr>
            <a:r>
              <a:rPr lang="en-US" sz="1200" dirty="0">
                <a:solidFill>
                  <a:schemeClr val="tx1"/>
                </a:solidFill>
              </a:rPr>
              <a:t>Healthcare infrastructure attack data    from Physicians for Human Rights      (PHR)</a:t>
            </a:r>
          </a:p>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29</a:t>
            </a:fld>
            <a:endParaRPr lang="en-US"/>
          </a:p>
        </p:txBody>
      </p:sp>
    </p:spTree>
    <p:extLst>
      <p:ext uri="{BB962C8B-B14F-4D97-AF65-F5344CB8AC3E}">
        <p14:creationId xmlns:p14="http://schemas.microsoft.com/office/powerpoint/2010/main" val="22557830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-Compete until end of 2018</a:t>
            </a:r>
          </a:p>
          <a:p>
            <a:r>
              <a:rPr lang="en-US" dirty="0"/>
              <a:t>-UN Office for the Coordination of Humanitarian Affairs</a:t>
            </a:r>
          </a:p>
          <a:p>
            <a:endParaRPr lang="en-US" dirty="0"/>
          </a:p>
          <a:p>
            <a:pPr marL="171450" indent="-171450">
              <a:buFont typeface="Arial" panose="020B0604020202020204" pitchFamily="34" charset="0"/>
              <a:buChar char="•"/>
            </a:pPr>
            <a:r>
              <a:rPr lang="en-US" sz="1200" dirty="0">
                <a:solidFill>
                  <a:schemeClr val="tx1"/>
                </a:solidFill>
              </a:rPr>
              <a:t>Active surveillance with zero-reporting</a:t>
            </a:r>
          </a:p>
          <a:p>
            <a:pPr marL="171450" indent="-171450">
              <a:buFont typeface="Arial" panose="020B0604020202020204" pitchFamily="34" charset="0"/>
              <a:buChar char="•"/>
            </a:pPr>
            <a:r>
              <a:rPr lang="en-US" sz="1200" dirty="0">
                <a:solidFill>
                  <a:schemeClr val="tx1"/>
                </a:solidFill>
              </a:rPr>
              <a:t>Started in 2013 in aftermath of the first polio (WPV-1) outbreak</a:t>
            </a:r>
          </a:p>
          <a:p>
            <a:pPr marL="171450" indent="-171450">
              <a:buFont typeface="Arial" panose="020B0604020202020204" pitchFamily="34" charset="0"/>
              <a:buChar char="•"/>
            </a:pPr>
            <a:r>
              <a:rPr lang="en-US" sz="1200" dirty="0">
                <a:solidFill>
                  <a:schemeClr val="tx1"/>
                </a:solidFill>
              </a:rPr>
              <a:t>Consistent and reliable weekly data flow from 2015 - Present</a:t>
            </a:r>
          </a:p>
          <a:p>
            <a:pPr marL="171450" indent="-171450">
              <a:buFont typeface="Arial" panose="020B0604020202020204" pitchFamily="34" charset="0"/>
              <a:buChar char="•"/>
            </a:pPr>
            <a:r>
              <a:rPr lang="en-US" sz="1200" dirty="0">
                <a:solidFill>
                  <a:schemeClr val="tx1"/>
                </a:solidFill>
              </a:rPr>
              <a:t>Dataset includes January 2015 – June 2018    (for now)</a:t>
            </a:r>
          </a:p>
          <a:p>
            <a:pPr marL="171450" indent="-171450">
              <a:buFont typeface="Arial" panose="020B0604020202020204" pitchFamily="34" charset="0"/>
              <a:buChar char="•"/>
            </a:pPr>
            <a:r>
              <a:rPr lang="en-US" sz="1200" dirty="0">
                <a:solidFill>
                  <a:schemeClr val="tx1"/>
                </a:solidFill>
              </a:rPr>
              <a:t>Population data from HNAP</a:t>
            </a:r>
          </a:p>
          <a:p>
            <a:pPr marL="171450" indent="-171450">
              <a:buFont typeface="Arial" panose="020B0604020202020204" pitchFamily="34" charset="0"/>
              <a:buChar char="•"/>
            </a:pPr>
            <a:r>
              <a:rPr lang="en-US" sz="1200" dirty="0">
                <a:solidFill>
                  <a:schemeClr val="tx1"/>
                </a:solidFill>
              </a:rPr>
              <a:t>Healthcare infrastructure attack data    from Physicians for Human Rights      (PHR)</a:t>
            </a:r>
          </a:p>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30</a:t>
            </a:fld>
            <a:endParaRPr lang="en-US"/>
          </a:p>
        </p:txBody>
      </p:sp>
    </p:spTree>
    <p:extLst>
      <p:ext uri="{BB962C8B-B14F-4D97-AF65-F5344CB8AC3E}">
        <p14:creationId xmlns:p14="http://schemas.microsoft.com/office/powerpoint/2010/main" val="29428425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-Compete until end of 2018</a:t>
            </a:r>
          </a:p>
          <a:p>
            <a:r>
              <a:rPr lang="en-US" dirty="0"/>
              <a:t>-UN Office for the Coordination of Humanitarian Affairs</a:t>
            </a:r>
          </a:p>
          <a:p>
            <a:endParaRPr lang="en-US" dirty="0"/>
          </a:p>
          <a:p>
            <a:pPr marL="171450" indent="-171450">
              <a:buFont typeface="Arial" panose="020B0604020202020204" pitchFamily="34" charset="0"/>
              <a:buChar char="•"/>
            </a:pPr>
            <a:r>
              <a:rPr lang="en-US" sz="1200" dirty="0">
                <a:solidFill>
                  <a:schemeClr val="tx1"/>
                </a:solidFill>
              </a:rPr>
              <a:t>Active surveillance with zero-reporting</a:t>
            </a:r>
          </a:p>
          <a:p>
            <a:pPr marL="171450" indent="-171450">
              <a:buFont typeface="Arial" panose="020B0604020202020204" pitchFamily="34" charset="0"/>
              <a:buChar char="•"/>
            </a:pPr>
            <a:r>
              <a:rPr lang="en-US" sz="1200" dirty="0">
                <a:solidFill>
                  <a:schemeClr val="tx1"/>
                </a:solidFill>
              </a:rPr>
              <a:t>Started in 2013 in aftermath of the first polio (WPV-1) outbreak</a:t>
            </a:r>
          </a:p>
          <a:p>
            <a:pPr marL="171450" indent="-171450">
              <a:buFont typeface="Arial" panose="020B0604020202020204" pitchFamily="34" charset="0"/>
              <a:buChar char="•"/>
            </a:pPr>
            <a:r>
              <a:rPr lang="en-US" sz="1200" dirty="0">
                <a:solidFill>
                  <a:schemeClr val="tx1"/>
                </a:solidFill>
              </a:rPr>
              <a:t>Consistent and reliable weekly data flow from 2015 - Present</a:t>
            </a:r>
          </a:p>
          <a:p>
            <a:pPr marL="171450" indent="-171450">
              <a:buFont typeface="Arial" panose="020B0604020202020204" pitchFamily="34" charset="0"/>
              <a:buChar char="•"/>
            </a:pPr>
            <a:r>
              <a:rPr lang="en-US" sz="1200" dirty="0">
                <a:solidFill>
                  <a:schemeClr val="tx1"/>
                </a:solidFill>
              </a:rPr>
              <a:t>Dataset includes January 2015 – June 2018    (for now)</a:t>
            </a:r>
          </a:p>
          <a:p>
            <a:pPr marL="171450" indent="-171450">
              <a:buFont typeface="Arial" panose="020B0604020202020204" pitchFamily="34" charset="0"/>
              <a:buChar char="•"/>
            </a:pPr>
            <a:r>
              <a:rPr lang="en-US" sz="1200" dirty="0">
                <a:solidFill>
                  <a:schemeClr val="tx1"/>
                </a:solidFill>
              </a:rPr>
              <a:t>Population data from HNAP</a:t>
            </a:r>
          </a:p>
          <a:p>
            <a:pPr marL="171450" indent="-171450">
              <a:buFont typeface="Arial" panose="020B0604020202020204" pitchFamily="34" charset="0"/>
              <a:buChar char="•"/>
            </a:pPr>
            <a:r>
              <a:rPr lang="en-US" sz="1200" dirty="0">
                <a:solidFill>
                  <a:schemeClr val="tx1"/>
                </a:solidFill>
              </a:rPr>
              <a:t>Healthcare infrastructure attack data    from Physicians for Human Rights      (PHR)</a:t>
            </a:r>
          </a:p>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31</a:t>
            </a:fld>
            <a:endParaRPr lang="en-US"/>
          </a:p>
        </p:txBody>
      </p:sp>
    </p:spTree>
    <p:extLst>
      <p:ext uri="{BB962C8B-B14F-4D97-AF65-F5344CB8AC3E}">
        <p14:creationId xmlns:p14="http://schemas.microsoft.com/office/powerpoint/2010/main" val="1595738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3</a:t>
            </a:fld>
            <a:endParaRPr lang="en-US"/>
          </a:p>
        </p:txBody>
      </p:sp>
    </p:spTree>
    <p:extLst>
      <p:ext uri="{BB962C8B-B14F-4D97-AF65-F5344CB8AC3E}">
        <p14:creationId xmlns:p14="http://schemas.microsoft.com/office/powerpoint/2010/main" val="3064840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the data captured in our dataset comes from</a:t>
            </a:r>
          </a:p>
          <a:p>
            <a:endParaRPr lang="en-US" dirty="0"/>
          </a:p>
          <a:p>
            <a:r>
              <a:rPr lang="en-US" dirty="0"/>
              <a:t>Since then, the ACU has lost access to many regions, since they operate in opposition controlled territories</a:t>
            </a:r>
          </a:p>
        </p:txBody>
      </p:sp>
      <p:sp>
        <p:nvSpPr>
          <p:cNvPr id="4" name="Slide Number Placeholder 3"/>
          <p:cNvSpPr>
            <a:spLocks noGrp="1"/>
          </p:cNvSpPr>
          <p:nvPr>
            <p:ph type="sldNum" sz="quarter" idx="5"/>
          </p:nvPr>
        </p:nvSpPr>
        <p:spPr/>
        <p:txBody>
          <a:bodyPr/>
          <a:lstStyle/>
          <a:p>
            <a:fld id="{BD6ABCA0-D818-4B22-A595-96D403FB03D1}" type="slidenum">
              <a:rPr lang="en-US" smtClean="0"/>
              <a:t>32</a:t>
            </a:fld>
            <a:endParaRPr lang="en-US"/>
          </a:p>
        </p:txBody>
      </p:sp>
    </p:spTree>
    <p:extLst>
      <p:ext uri="{BB962C8B-B14F-4D97-AF65-F5344CB8AC3E}">
        <p14:creationId xmlns:p14="http://schemas.microsoft.com/office/powerpoint/2010/main" val="17258409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4BC8CC-1976-415C-A7EF-4764CAD7CAFC}" type="slidenum">
              <a:rPr lang="en-US" smtClean="0"/>
              <a:t>33</a:t>
            </a:fld>
            <a:endParaRPr lang="en-US"/>
          </a:p>
        </p:txBody>
      </p:sp>
    </p:spTree>
    <p:extLst>
      <p:ext uri="{BB962C8B-B14F-4D97-AF65-F5344CB8AC3E}">
        <p14:creationId xmlns:p14="http://schemas.microsoft.com/office/powerpoint/2010/main" val="30232071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map now (April 2019). Syrian and Russian forces have gained the bulk of lost territory over the last year.</a:t>
            </a:r>
          </a:p>
          <a:p>
            <a:endParaRPr lang="en-US" dirty="0"/>
          </a:p>
          <a:p>
            <a:r>
              <a:rPr lang="en-US" dirty="0"/>
              <a:t>Red: Syrian government and its allies</a:t>
            </a:r>
          </a:p>
          <a:p>
            <a:r>
              <a:rPr lang="en-US" dirty="0"/>
              <a:t>Green: Syrian Opposition and its allies</a:t>
            </a:r>
          </a:p>
          <a:p>
            <a:r>
              <a:rPr lang="en-US" dirty="0"/>
              <a:t>Yellow: Democratic Federation of Norther Syria </a:t>
            </a:r>
          </a:p>
          <a:p>
            <a:endParaRPr lang="en-US" dirty="0"/>
          </a:p>
          <a:p>
            <a:r>
              <a:rPr lang="en-US" dirty="0"/>
              <a:t>-&gt; clarify Turkish situation more recently</a:t>
            </a:r>
          </a:p>
          <a:p>
            <a:r>
              <a:rPr lang="en-US" dirty="0"/>
              <a:t>-&gt; “popular in the media” but </a:t>
            </a:r>
          </a:p>
          <a:p>
            <a:endParaRPr lang="en-US" dirty="0"/>
          </a:p>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34</a:t>
            </a:fld>
            <a:endParaRPr lang="en-US"/>
          </a:p>
        </p:txBody>
      </p:sp>
    </p:spTree>
    <p:extLst>
      <p:ext uri="{BB962C8B-B14F-4D97-AF65-F5344CB8AC3E}">
        <p14:creationId xmlns:p14="http://schemas.microsoft.com/office/powerpoint/2010/main" val="29066101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Focus on your dataset.</a:t>
            </a:r>
          </a:p>
          <a:p>
            <a:r>
              <a:rPr lang="en-US" dirty="0"/>
              <a:t>-&gt; say that this is broader dataset</a:t>
            </a:r>
          </a:p>
          <a:p>
            <a:endParaRPr lang="en-US" dirty="0"/>
          </a:p>
        </p:txBody>
      </p:sp>
      <p:sp>
        <p:nvSpPr>
          <p:cNvPr id="4" name="Slide Number Placeholder 3"/>
          <p:cNvSpPr>
            <a:spLocks noGrp="1"/>
          </p:cNvSpPr>
          <p:nvPr>
            <p:ph type="sldNum" sz="quarter" idx="5"/>
          </p:nvPr>
        </p:nvSpPr>
        <p:spPr/>
        <p:txBody>
          <a:bodyPr/>
          <a:lstStyle/>
          <a:p>
            <a:fld id="{474BC8CC-1976-415C-A7EF-4764CAD7CAFC}" type="slidenum">
              <a:rPr lang="en-US" smtClean="0"/>
              <a:t>35</a:t>
            </a:fld>
            <a:endParaRPr lang="en-US"/>
          </a:p>
        </p:txBody>
      </p:sp>
    </p:spTree>
    <p:extLst>
      <p:ext uri="{BB962C8B-B14F-4D97-AF65-F5344CB8AC3E}">
        <p14:creationId xmlns:p14="http://schemas.microsoft.com/office/powerpoint/2010/main" val="34505768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Focus on your dataset.</a:t>
            </a:r>
          </a:p>
          <a:p>
            <a:r>
              <a:rPr lang="en-US" dirty="0"/>
              <a:t>-&gt; say that this is broader dataset</a:t>
            </a:r>
          </a:p>
          <a:p>
            <a:endParaRPr lang="en-US" dirty="0"/>
          </a:p>
        </p:txBody>
      </p:sp>
      <p:sp>
        <p:nvSpPr>
          <p:cNvPr id="4" name="Slide Number Placeholder 3"/>
          <p:cNvSpPr>
            <a:spLocks noGrp="1"/>
          </p:cNvSpPr>
          <p:nvPr>
            <p:ph type="sldNum" sz="quarter" idx="5"/>
          </p:nvPr>
        </p:nvSpPr>
        <p:spPr/>
        <p:txBody>
          <a:bodyPr/>
          <a:lstStyle/>
          <a:p>
            <a:fld id="{474BC8CC-1976-415C-A7EF-4764CAD7CAFC}" type="slidenum">
              <a:rPr lang="en-US" smtClean="0"/>
              <a:t>36</a:t>
            </a:fld>
            <a:endParaRPr lang="en-US"/>
          </a:p>
        </p:txBody>
      </p:sp>
    </p:spTree>
    <p:extLst>
      <p:ext uri="{BB962C8B-B14F-4D97-AF65-F5344CB8AC3E}">
        <p14:creationId xmlns:p14="http://schemas.microsoft.com/office/powerpoint/2010/main" val="21389401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70C0"/>
                </a:solidFill>
              </a:rPr>
              <a:t>samples collected from affected communities during outbreaks to confirm diagnoses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474BC8CC-1976-415C-A7EF-4764CAD7CAFC}" type="slidenum">
              <a:rPr lang="en-US" smtClean="0"/>
              <a:t>37</a:t>
            </a:fld>
            <a:endParaRPr lang="en-US"/>
          </a:p>
        </p:txBody>
      </p:sp>
    </p:spTree>
    <p:extLst>
      <p:ext uri="{BB962C8B-B14F-4D97-AF65-F5344CB8AC3E}">
        <p14:creationId xmlns:p14="http://schemas.microsoft.com/office/powerpoint/2010/main" val="41812508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what do you want the audience to get from it</a:t>
            </a:r>
          </a:p>
          <a:p>
            <a:pPr marL="171450" indent="-171450">
              <a:buFont typeface="Arial" panose="020B0604020202020204" pitchFamily="34" charset="0"/>
              <a:buChar char="•"/>
            </a:pPr>
            <a:r>
              <a:rPr lang="en-US" dirty="0"/>
              <a:t>Syria had a very strong vaccination program prior to the conflict</a:t>
            </a:r>
          </a:p>
          <a:p>
            <a:pPr marL="171450" indent="-171450">
              <a:buFont typeface="Arial" panose="020B0604020202020204" pitchFamily="34" charset="0"/>
              <a:buChar char="•"/>
            </a:pPr>
            <a:r>
              <a:rPr lang="en-US" dirty="0"/>
              <a:t>Pre-war incidence was very low, no autochthonous cases or outbreaks since 1999</a:t>
            </a:r>
          </a:p>
          <a:p>
            <a:pPr marL="171450" indent="-171450">
              <a:buFont typeface="Arial" panose="020B0604020202020204" pitchFamily="34" charset="0"/>
              <a:buChar char="•"/>
            </a:pPr>
            <a:r>
              <a:rPr lang="en-US" dirty="0"/>
              <a:t>What we see here is that although there were minor outbreaks in the first couple years of the our data collection, we see massive spikes in incidence in 2017 and 2018</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74BC8CC-1976-415C-A7EF-4764CAD7CAFC}" type="slidenum">
              <a:rPr lang="en-US" smtClean="0"/>
              <a:t>38</a:t>
            </a:fld>
            <a:endParaRPr lang="en-US"/>
          </a:p>
        </p:txBody>
      </p:sp>
    </p:spTree>
    <p:extLst>
      <p:ext uri="{BB962C8B-B14F-4D97-AF65-F5344CB8AC3E}">
        <p14:creationId xmlns:p14="http://schemas.microsoft.com/office/powerpoint/2010/main" val="40473404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Each dot represents a district.</a:t>
            </a:r>
          </a:p>
          <a:p>
            <a:pPr marL="171450" indent="-171450">
              <a:buFont typeface="Arial" panose="020B0604020202020204" pitchFamily="34" charset="0"/>
              <a:buChar char="•"/>
            </a:pPr>
            <a:r>
              <a:rPr lang="en-US" dirty="0"/>
              <a:t>Incidence represents the number of cases per 100,000 people each year.</a:t>
            </a:r>
          </a:p>
          <a:p>
            <a:pPr marL="171450" indent="-171450">
              <a:buFont typeface="Arial" panose="020B0604020202020204" pitchFamily="34" charset="0"/>
              <a:buChar char="•"/>
            </a:pPr>
            <a:r>
              <a:rPr lang="en-US" dirty="0"/>
              <a:t>Before we saw spikes in incidence between governorates, but within governorates there are large differences.</a:t>
            </a:r>
          </a:p>
          <a:p>
            <a:pPr marL="171450" indent="-171450">
              <a:buFont typeface="Arial" panose="020B0604020202020204" pitchFamily="34" charset="0"/>
              <a:buChar char="•"/>
            </a:pPr>
            <a:r>
              <a:rPr lang="en-US" dirty="0"/>
              <a:t>Even though many districts had higher levels of incidence in 2017 than in 2018, the total number of cases was actually higher in 2018 because the outbreaks were in more populated regions.</a:t>
            </a:r>
          </a:p>
          <a:p>
            <a:pPr marL="171450" indent="-171450">
              <a:buFont typeface="Arial" panose="020B0604020202020204" pitchFamily="34" charset="0"/>
              <a:buChar char="•"/>
            </a:pPr>
            <a:r>
              <a:rPr lang="en-US" dirty="0"/>
              <a:t>The bottom chart shows us which districts were most effected, and when: each bar represents the total number of cases in a given year.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-&gt; describe low incidence to high incidence, absolute vs incidence</a:t>
            </a:r>
          </a:p>
          <a:p>
            <a:pPr marL="171450" indent="-171450">
              <a:buFont typeface="Arial" panose="020B0604020202020204" pitchFamily="34" charset="0"/>
              <a:buChar char="•"/>
            </a:pPr>
            <a:r>
              <a:rPr lang="en-US" dirty="0"/>
              <a:t>-&gt; need </a:t>
            </a:r>
            <a:r>
              <a:rPr lang="en-US" dirty="0" err="1"/>
              <a:t>oneliner</a:t>
            </a:r>
            <a:r>
              <a:rPr lang="en-US" dirty="0"/>
              <a:t> on the difference between incidence and absolute cases</a:t>
            </a:r>
          </a:p>
          <a:p>
            <a:pPr marL="171450" indent="-171450">
              <a:buFont typeface="Arial" panose="020B0604020202020204" pitchFamily="34" charset="0"/>
              <a:buChar char="•"/>
            </a:pPr>
            <a:r>
              <a:rPr lang="en-US" dirty="0"/>
              <a:t>-&gt; thing point about children</a:t>
            </a:r>
          </a:p>
          <a:p>
            <a:endParaRPr lang="en-US" dirty="0"/>
          </a:p>
        </p:txBody>
      </p:sp>
      <p:sp>
        <p:nvSpPr>
          <p:cNvPr id="4" name="Slide Number Placeholder 3"/>
          <p:cNvSpPr>
            <a:spLocks noGrp="1"/>
          </p:cNvSpPr>
          <p:nvPr>
            <p:ph type="sldNum" sz="quarter" idx="5"/>
          </p:nvPr>
        </p:nvSpPr>
        <p:spPr/>
        <p:txBody>
          <a:bodyPr/>
          <a:lstStyle/>
          <a:p>
            <a:fld id="{474BC8CC-1976-415C-A7EF-4764CAD7CAFC}" type="slidenum">
              <a:rPr lang="en-US" smtClean="0"/>
              <a:t>39</a:t>
            </a:fld>
            <a:endParaRPr lang="en-US"/>
          </a:p>
        </p:txBody>
      </p:sp>
    </p:spTree>
    <p:extLst>
      <p:ext uri="{BB962C8B-B14F-4D97-AF65-F5344CB8AC3E}">
        <p14:creationId xmlns:p14="http://schemas.microsoft.com/office/powerpoint/2010/main" val="8983266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4BC8CC-1976-415C-A7EF-4764CAD7CAFC}" type="slidenum">
              <a:rPr lang="en-US" smtClean="0"/>
              <a:t>40</a:t>
            </a:fld>
            <a:endParaRPr lang="en-US"/>
          </a:p>
        </p:txBody>
      </p:sp>
    </p:spTree>
    <p:extLst>
      <p:ext uri="{BB962C8B-B14F-4D97-AF65-F5344CB8AC3E}">
        <p14:creationId xmlns:p14="http://schemas.microsoft.com/office/powerpoint/2010/main" val="11068851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4BC8CC-1976-415C-A7EF-4764CAD7CAFC}" type="slidenum">
              <a:rPr lang="en-US" smtClean="0"/>
              <a:t>41</a:t>
            </a:fld>
            <a:endParaRPr lang="en-US"/>
          </a:p>
        </p:txBody>
      </p:sp>
    </p:spTree>
    <p:extLst>
      <p:ext uri="{BB962C8B-B14F-4D97-AF65-F5344CB8AC3E}">
        <p14:creationId xmlns:p14="http://schemas.microsoft.com/office/powerpoint/2010/main" val="3556523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4</a:t>
            </a:fld>
            <a:endParaRPr lang="en-US"/>
          </a:p>
        </p:txBody>
      </p:sp>
    </p:spTree>
    <p:extLst>
      <p:ext uri="{BB962C8B-B14F-4D97-AF65-F5344CB8AC3E}">
        <p14:creationId xmlns:p14="http://schemas.microsoft.com/office/powerpoint/2010/main" val="13129911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all coming from context of war</a:t>
            </a:r>
          </a:p>
          <a:p>
            <a:r>
              <a:rPr lang="en-US" dirty="0"/>
              <a:t>Areas under government control have, for the most part, retained some access to public health services and surveillance.</a:t>
            </a:r>
          </a:p>
          <a:p>
            <a:r>
              <a:rPr lang="en-US" dirty="0"/>
              <a:t>What’s crazy about this is that this was a grassroots effort by Syrian physicians, that garnered support from international organizations such as the WHO, B&amp;MGF, and even the CDC, and has produced data that, as one study showed, is likely more accurate than estimates from the governmental surveillance efforts.</a:t>
            </a:r>
          </a:p>
          <a:p>
            <a:r>
              <a:rPr lang="en-US" dirty="0"/>
              <a:t>Challenges what is possible to study in conflict, and the very reliability of information in a war torn setting, all that in a conflict that has been plagued by misinformation and propaganda. </a:t>
            </a:r>
          </a:p>
          <a:p>
            <a:endParaRPr lang="en-US" dirty="0"/>
          </a:p>
        </p:txBody>
      </p:sp>
      <p:sp>
        <p:nvSpPr>
          <p:cNvPr id="4" name="Slide Number Placeholder 3"/>
          <p:cNvSpPr>
            <a:spLocks noGrp="1"/>
          </p:cNvSpPr>
          <p:nvPr>
            <p:ph type="sldNum" sz="quarter" idx="5"/>
          </p:nvPr>
        </p:nvSpPr>
        <p:spPr/>
        <p:txBody>
          <a:bodyPr/>
          <a:lstStyle/>
          <a:p>
            <a:fld id="{474BC8CC-1976-415C-A7EF-4764CAD7CAFC}" type="slidenum">
              <a:rPr lang="en-US" smtClean="0"/>
              <a:t>42</a:t>
            </a:fld>
            <a:endParaRPr lang="en-US"/>
          </a:p>
        </p:txBody>
      </p:sp>
    </p:spTree>
    <p:extLst>
      <p:ext uri="{BB962C8B-B14F-4D97-AF65-F5344CB8AC3E}">
        <p14:creationId xmlns:p14="http://schemas.microsoft.com/office/powerpoint/2010/main" val="35965300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Non-parametric data: not normally distributed.</a:t>
            </a:r>
          </a:p>
          <a:p>
            <a:r>
              <a:rPr lang="en-US" dirty="0"/>
              <a:t>For the Wilcoxon test, a p-value is the probability of getting a test statistic as large or larger assuming both distributions are the same</a:t>
            </a:r>
          </a:p>
          <a:p>
            <a:r>
              <a:rPr lang="en-US" dirty="0"/>
              <a:t>“does not estimate the difference in medians (a common misconception) but rather the median of the difference between a sample from x and a sample from y.”</a:t>
            </a:r>
          </a:p>
        </p:txBody>
      </p:sp>
      <p:sp>
        <p:nvSpPr>
          <p:cNvPr id="4" name="Slide Number Placeholder 3"/>
          <p:cNvSpPr>
            <a:spLocks noGrp="1"/>
          </p:cNvSpPr>
          <p:nvPr>
            <p:ph type="sldNum" sz="quarter" idx="5"/>
          </p:nvPr>
        </p:nvSpPr>
        <p:spPr/>
        <p:txBody>
          <a:bodyPr/>
          <a:lstStyle/>
          <a:p>
            <a:fld id="{474BC8CC-1976-415C-A7EF-4764CAD7CAFC}" type="slidenum">
              <a:rPr lang="en-US" smtClean="0"/>
              <a:t>43</a:t>
            </a:fld>
            <a:endParaRPr lang="en-US"/>
          </a:p>
        </p:txBody>
      </p:sp>
    </p:spTree>
    <p:extLst>
      <p:ext uri="{BB962C8B-B14F-4D97-AF65-F5344CB8AC3E}">
        <p14:creationId xmlns:p14="http://schemas.microsoft.com/office/powerpoint/2010/main" val="20314098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don’t we see outbreaks in 2</a:t>
            </a:r>
          </a:p>
        </p:txBody>
      </p:sp>
      <p:sp>
        <p:nvSpPr>
          <p:cNvPr id="4" name="Slide Number Placeholder 3"/>
          <p:cNvSpPr>
            <a:spLocks noGrp="1"/>
          </p:cNvSpPr>
          <p:nvPr>
            <p:ph type="sldNum" sz="quarter" idx="5"/>
          </p:nvPr>
        </p:nvSpPr>
        <p:spPr/>
        <p:txBody>
          <a:bodyPr/>
          <a:lstStyle/>
          <a:p>
            <a:fld id="{474BC8CC-1976-415C-A7EF-4764CAD7CAFC}" type="slidenum">
              <a:rPr lang="en-US" smtClean="0"/>
              <a:t>44</a:t>
            </a:fld>
            <a:endParaRPr lang="en-US"/>
          </a:p>
        </p:txBody>
      </p:sp>
    </p:spTree>
    <p:extLst>
      <p:ext uri="{BB962C8B-B14F-4D97-AF65-F5344CB8AC3E}">
        <p14:creationId xmlns:p14="http://schemas.microsoft.com/office/powerpoint/2010/main" val="3431657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just Daesh control, but also targeting of Daesh. </a:t>
            </a:r>
          </a:p>
          <a:p>
            <a:r>
              <a:rPr lang="en-US" dirty="0"/>
              <a:t>Many Russian, American, Iranian, and even French airstrikes in this region, especially in Ar-Raqqa and Deir-</a:t>
            </a:r>
            <a:r>
              <a:rPr lang="en-US" dirty="0" err="1"/>
              <a:t>ez</a:t>
            </a:r>
            <a:r>
              <a:rPr lang="en-US" dirty="0"/>
              <a:t>-</a:t>
            </a:r>
            <a:r>
              <a:rPr lang="en-US" dirty="0" err="1"/>
              <a:t>Zor</a:t>
            </a:r>
            <a:r>
              <a:rPr lang="en-US" dirty="0"/>
              <a:t>, where we saw the outbreaks.</a:t>
            </a:r>
          </a:p>
          <a:p>
            <a:r>
              <a:rPr lang="en-US" dirty="0"/>
              <a:t>Is this a function of limited access due to Daesh? </a:t>
            </a:r>
          </a:p>
          <a:p>
            <a:r>
              <a:rPr lang="en-US" dirty="0"/>
              <a:t>Or of targeting these regions by foreign militaries? </a:t>
            </a:r>
          </a:p>
          <a:p>
            <a:r>
              <a:rPr lang="en-US" dirty="0"/>
              <a:t>Both?</a:t>
            </a:r>
          </a:p>
          <a:p>
            <a:r>
              <a:rPr lang="en-US" dirty="0"/>
              <a:t>We cannot draw conclusions, but what we can say for certain is that such severe targeting has led to drops in vaccination rates and the major outbreaks we saw in 2017 and 2018.</a:t>
            </a:r>
          </a:p>
        </p:txBody>
      </p:sp>
      <p:sp>
        <p:nvSpPr>
          <p:cNvPr id="4" name="Slide Number Placeholder 3"/>
          <p:cNvSpPr>
            <a:spLocks noGrp="1"/>
          </p:cNvSpPr>
          <p:nvPr>
            <p:ph type="sldNum" sz="quarter" idx="5"/>
          </p:nvPr>
        </p:nvSpPr>
        <p:spPr/>
        <p:txBody>
          <a:bodyPr/>
          <a:lstStyle/>
          <a:p>
            <a:fld id="{474BC8CC-1976-415C-A7EF-4764CAD7CAFC}" type="slidenum">
              <a:rPr lang="en-US" smtClean="0"/>
              <a:t>46</a:t>
            </a:fld>
            <a:endParaRPr lang="en-US"/>
          </a:p>
        </p:txBody>
      </p:sp>
    </p:spTree>
    <p:extLst>
      <p:ext uri="{BB962C8B-B14F-4D97-AF65-F5344CB8AC3E}">
        <p14:creationId xmlns:p14="http://schemas.microsoft.com/office/powerpoint/2010/main" val="32414601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47</a:t>
            </a:fld>
            <a:endParaRPr lang="en-US"/>
          </a:p>
        </p:txBody>
      </p:sp>
    </p:spTree>
    <p:extLst>
      <p:ext uri="{BB962C8B-B14F-4D97-AF65-F5344CB8AC3E}">
        <p14:creationId xmlns:p14="http://schemas.microsoft.com/office/powerpoint/2010/main" val="19601735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argue that this line of inquiry is both unique and necessary</a:t>
            </a:r>
          </a:p>
        </p:txBody>
      </p:sp>
      <p:sp>
        <p:nvSpPr>
          <p:cNvPr id="4" name="Slide Number Placeholder 3"/>
          <p:cNvSpPr>
            <a:spLocks noGrp="1"/>
          </p:cNvSpPr>
          <p:nvPr>
            <p:ph type="sldNum" sz="quarter" idx="5"/>
          </p:nvPr>
        </p:nvSpPr>
        <p:spPr/>
        <p:txBody>
          <a:bodyPr/>
          <a:lstStyle/>
          <a:p>
            <a:fld id="{474BC8CC-1976-415C-A7EF-4764CAD7CAFC}" type="slidenum">
              <a:rPr lang="en-US" smtClean="0"/>
              <a:t>48</a:t>
            </a:fld>
            <a:endParaRPr lang="en-US"/>
          </a:p>
        </p:txBody>
      </p:sp>
    </p:spTree>
    <p:extLst>
      <p:ext uri="{BB962C8B-B14F-4D97-AF65-F5344CB8AC3E}">
        <p14:creationId xmlns:p14="http://schemas.microsoft.com/office/powerpoint/2010/main" val="15616187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600" b="1" dirty="0"/>
              <a:t>Hypothesis Generation</a:t>
            </a:r>
          </a:p>
          <a:p>
            <a:pPr lvl="1"/>
            <a:r>
              <a:rPr lang="en-US" sz="1800" dirty="0"/>
              <a:t>Associations between attacks on healthcare or other major milestones of the conflict and infectious disease trends can guide us to target future research </a:t>
            </a:r>
          </a:p>
          <a:p>
            <a:r>
              <a:rPr lang="en-US" sz="2600" b="1" dirty="0"/>
              <a:t>Programmatic Guidance</a:t>
            </a:r>
          </a:p>
          <a:p>
            <a:pPr lvl="1"/>
            <a:r>
              <a:rPr lang="en-US" sz="1800" dirty="0"/>
              <a:t>Building our understanding of potential impacts on infectious diseases can help us preemptively respond in future crises</a:t>
            </a:r>
          </a:p>
          <a:p>
            <a:pPr lvl="1"/>
            <a:r>
              <a:rPr lang="en-US" sz="1800" dirty="0"/>
              <a:t>Understanding regional vulnerability to vaccine preventable diseases or waterborne illnesses can help inform future vaccination campaigns or sanitation projects</a:t>
            </a:r>
          </a:p>
          <a:p>
            <a:r>
              <a:rPr lang="en-US" sz="2600" b="1" dirty="0"/>
              <a:t>Advocacy</a:t>
            </a:r>
          </a:p>
          <a:p>
            <a:pPr lvl="1"/>
            <a:r>
              <a:rPr lang="en-US" sz="1800" dirty="0"/>
              <a:t>Documenting public health effects of conflict is critical for accountability</a:t>
            </a:r>
          </a:p>
          <a:p>
            <a:pPr lvl="1"/>
            <a:r>
              <a:rPr lang="en-US" sz="1800" dirty="0"/>
              <a:t>Maintain awareness of the broader and long-term impact that war and war crimes can have</a:t>
            </a:r>
          </a:p>
          <a:p>
            <a:pPr lvl="1"/>
            <a:r>
              <a:rPr lang="en-US" sz="1800" dirty="0"/>
              <a:t>Empower local NGOs and support their crucial efforts</a:t>
            </a:r>
          </a:p>
          <a:p>
            <a:pPr lvl="1"/>
            <a:endParaRPr lang="en-US" sz="1800" dirty="0"/>
          </a:p>
          <a:p>
            <a:endParaRPr lang="en-US" sz="2000" dirty="0"/>
          </a:p>
        </p:txBody>
      </p:sp>
      <p:sp>
        <p:nvSpPr>
          <p:cNvPr id="4" name="Slide Number Placeholder 3"/>
          <p:cNvSpPr>
            <a:spLocks noGrp="1"/>
          </p:cNvSpPr>
          <p:nvPr>
            <p:ph type="sldNum" sz="quarter" idx="5"/>
          </p:nvPr>
        </p:nvSpPr>
        <p:spPr/>
        <p:txBody>
          <a:bodyPr/>
          <a:lstStyle/>
          <a:p>
            <a:fld id="{BD6ABCA0-D818-4B22-A595-96D403FB03D1}" type="slidenum">
              <a:rPr lang="en-US" smtClean="0"/>
              <a:t>49</a:t>
            </a:fld>
            <a:endParaRPr lang="en-US"/>
          </a:p>
        </p:txBody>
      </p:sp>
    </p:spTree>
    <p:extLst>
      <p:ext uri="{BB962C8B-B14F-4D97-AF65-F5344CB8AC3E}">
        <p14:creationId xmlns:p14="http://schemas.microsoft.com/office/powerpoint/2010/main" val="31666755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50</a:t>
            </a:fld>
            <a:endParaRPr lang="en-US"/>
          </a:p>
        </p:txBody>
      </p:sp>
    </p:spTree>
    <p:extLst>
      <p:ext uri="{BB962C8B-B14F-4D97-AF65-F5344CB8AC3E}">
        <p14:creationId xmlns:p14="http://schemas.microsoft.com/office/powerpoint/2010/main" val="8318271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more about thesis:</a:t>
            </a:r>
          </a:p>
          <a:p>
            <a:pPr marL="171450" indent="-171450">
              <a:buFont typeface="Arial" panose="020B0604020202020204" pitchFamily="34" charset="0"/>
              <a:buChar char="•"/>
            </a:pPr>
            <a:r>
              <a:rPr lang="en-US" dirty="0"/>
              <a:t>What data do you have </a:t>
            </a:r>
          </a:p>
          <a:p>
            <a:pPr marL="171450" indent="-171450">
              <a:buFont typeface="Arial" panose="020B0604020202020204" pitchFamily="34" charset="0"/>
              <a:buChar char="•"/>
            </a:pPr>
            <a:r>
              <a:rPr lang="en-US" dirty="0"/>
              <a:t>What do you plan to do with the data</a:t>
            </a:r>
          </a:p>
          <a:p>
            <a:pPr marL="171450" indent="-171450">
              <a:buFont typeface="Arial" panose="020B0604020202020204" pitchFamily="34" charset="0"/>
              <a:buChar char="•"/>
            </a:pPr>
            <a:r>
              <a:rPr lang="en-US" dirty="0"/>
              <a:t>What are future implications of the data</a:t>
            </a:r>
          </a:p>
          <a:p>
            <a:pPr marL="171450" indent="-171450">
              <a:buFont typeface="Arial" panose="020B0604020202020204" pitchFamily="34" charset="0"/>
              <a:buChar char="•"/>
            </a:pPr>
            <a:r>
              <a:rPr lang="en-US" dirty="0"/>
              <a:t>How future people can benefit </a:t>
            </a:r>
          </a:p>
          <a:p>
            <a:pPr marL="171450" indent="-171450">
              <a:buFont typeface="Arial" panose="020B0604020202020204" pitchFamily="34" charset="0"/>
              <a:buChar char="•"/>
            </a:pPr>
            <a:r>
              <a:rPr lang="en-US" dirty="0"/>
              <a:t>Ended where I should start.</a:t>
            </a:r>
          </a:p>
          <a:p>
            <a:pPr marL="171450" indent="-171450">
              <a:buFont typeface="Arial" panose="020B0604020202020204" pitchFamily="34" charset="0"/>
              <a:buChar char="•"/>
            </a:pPr>
            <a:r>
              <a:rPr lang="en-US" dirty="0"/>
              <a:t>Start with what your ultimate goal is, and what your variables are, tell them why you’re going to all this info</a:t>
            </a:r>
          </a:p>
          <a:p>
            <a:pPr marL="171450" indent="-171450">
              <a:buFont typeface="Arial" panose="020B0604020202020204" pitchFamily="34" charset="0"/>
              <a:buChar char="•"/>
            </a:pPr>
            <a:r>
              <a:rPr lang="en-US" dirty="0"/>
              <a:t>Comparing model against other wars without conflict, comparing baseline to other countries average or to Syria’s baseline</a:t>
            </a:r>
          </a:p>
          <a:p>
            <a:pPr marL="171450" indent="-171450">
              <a:buFont typeface="Arial" panose="020B0604020202020204" pitchFamily="34" charset="0"/>
              <a:buChar char="•"/>
            </a:pPr>
            <a:r>
              <a:rPr lang="en-US" dirty="0"/>
              <a:t>Focus less on limitations, more positive spin: despite limitations, here are our contributions. Unique opportunity.</a:t>
            </a:r>
          </a:p>
          <a:p>
            <a:pPr marL="171450" indent="-171450">
              <a:buFont typeface="Arial" panose="020B0604020202020204" pitchFamily="34" charset="0"/>
              <a:buChar char="•"/>
            </a:pPr>
            <a:endParaRPr lang="en-US" dirty="0"/>
          </a:p>
          <a:p>
            <a:r>
              <a:rPr lang="en-US" sz="1200" kern="1200" dirty="0">
                <a:solidFill>
                  <a:schemeClr val="tx1"/>
                </a:solidFill>
                <a:effectLst/>
                <a:latin typeface="+mn-lt"/>
                <a:ea typeface="+mn-ea"/>
                <a:cs typeface="+mn-cs"/>
              </a:rPr>
              <a:t>A general outline of WIPs (but only if this fits your topic) would be:</a:t>
            </a:r>
            <a:endParaRPr lang="en-US" dirty="0"/>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Title slide with your name and your affiliation (JMP)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Acknowledgements slide (at the beginning OR at the end—this should be BRIEF and reasonable. Your kindergarten teacher probably DOES deserve credit, but probably not today)</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(Outline of talk)—</a:t>
            </a:r>
            <a:r>
              <a:rPr lang="en-US" sz="1200" b="1" kern="1200" dirty="0">
                <a:solidFill>
                  <a:schemeClr val="tx1"/>
                </a:solidFill>
                <a:effectLst/>
                <a:latin typeface="+mn-lt"/>
                <a:ea typeface="+mn-ea"/>
                <a:cs typeface="+mn-cs"/>
              </a:rPr>
              <a:t>Only</a:t>
            </a:r>
            <a:r>
              <a:rPr lang="en-US" sz="1200" kern="1200" dirty="0">
                <a:solidFill>
                  <a:schemeClr val="tx1"/>
                </a:solidFill>
                <a:effectLst/>
                <a:latin typeface="+mn-lt"/>
                <a:ea typeface="+mn-ea"/>
                <a:cs typeface="+mn-cs"/>
              </a:rPr>
              <a:t> if you have an overview that really describes your talk, </a:t>
            </a:r>
            <a:r>
              <a:rPr lang="en-US" sz="1200" b="1" kern="1200" dirty="0">
                <a:solidFill>
                  <a:schemeClr val="tx1"/>
                </a:solidFill>
                <a:effectLst/>
                <a:latin typeface="+mn-lt"/>
                <a:ea typeface="+mn-ea"/>
                <a:cs typeface="+mn-cs"/>
              </a:rPr>
              <a:t>not</a:t>
            </a:r>
            <a:r>
              <a:rPr lang="en-US" sz="1200" kern="1200" dirty="0">
                <a:solidFill>
                  <a:schemeClr val="tx1"/>
                </a:solidFill>
                <a:effectLst/>
                <a:latin typeface="+mn-lt"/>
                <a:ea typeface="+mn-ea"/>
                <a:cs typeface="+mn-cs"/>
              </a:rPr>
              <a:t> a list of the sections below!!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Background—This will be an important part of your talk at this stage. It should lead directly to “e” below.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Research question or area of interest (if RQ not appropriate)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(Hypotheses)—if applicable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Methods: </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Sampling and recruitment</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Variables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Data collection</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Analysis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Preliminary Results—IF APPLICABLE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Limitations (what are the weaknesses of the research, particularly those that may have biased the findings)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Timeline and next steps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Lessons learned (for the 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years, also optional)</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Questions for the audience (optional)</a:t>
            </a:r>
          </a:p>
          <a:p>
            <a:endParaRPr lang="en-US" dirty="0"/>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51</a:t>
            </a:fld>
            <a:endParaRPr lang="en-US"/>
          </a:p>
        </p:txBody>
      </p:sp>
    </p:spTree>
    <p:extLst>
      <p:ext uri="{BB962C8B-B14F-4D97-AF65-F5344CB8AC3E}">
        <p14:creationId xmlns:p14="http://schemas.microsoft.com/office/powerpoint/2010/main" val="2076321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5</a:t>
            </a:fld>
            <a:endParaRPr lang="en-US"/>
          </a:p>
        </p:txBody>
      </p:sp>
    </p:spTree>
    <p:extLst>
      <p:ext uri="{BB962C8B-B14F-4D97-AF65-F5344CB8AC3E}">
        <p14:creationId xmlns:p14="http://schemas.microsoft.com/office/powerpoint/2010/main" val="1391683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6</a:t>
            </a:fld>
            <a:endParaRPr lang="en-US"/>
          </a:p>
        </p:txBody>
      </p:sp>
    </p:spTree>
    <p:extLst>
      <p:ext uri="{BB962C8B-B14F-4D97-AF65-F5344CB8AC3E}">
        <p14:creationId xmlns:p14="http://schemas.microsoft.com/office/powerpoint/2010/main" val="1854393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7</a:t>
            </a:fld>
            <a:endParaRPr lang="en-US"/>
          </a:p>
        </p:txBody>
      </p:sp>
    </p:spTree>
    <p:extLst>
      <p:ext uri="{BB962C8B-B14F-4D97-AF65-F5344CB8AC3E}">
        <p14:creationId xmlns:p14="http://schemas.microsoft.com/office/powerpoint/2010/main" val="979009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8</a:t>
            </a:fld>
            <a:endParaRPr lang="en-US"/>
          </a:p>
        </p:txBody>
      </p:sp>
    </p:spTree>
    <p:extLst>
      <p:ext uri="{BB962C8B-B14F-4D97-AF65-F5344CB8AC3E}">
        <p14:creationId xmlns:p14="http://schemas.microsoft.com/office/powerpoint/2010/main" val="3081511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9</a:t>
            </a:fld>
            <a:endParaRPr lang="en-US"/>
          </a:p>
        </p:txBody>
      </p:sp>
    </p:spTree>
    <p:extLst>
      <p:ext uri="{BB962C8B-B14F-4D97-AF65-F5344CB8AC3E}">
        <p14:creationId xmlns:p14="http://schemas.microsoft.com/office/powerpoint/2010/main" val="1406011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7DD574C0-79AF-4769-A763-2A871645487A}" type="datetimeFigureOut">
              <a:rPr lang="en-US" smtClean="0"/>
              <a:t>11/7/2019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A39608-CCB3-4314-BB74-0456B9111C77}" type="slidenum">
              <a:rPr lang="en-US" smtClean="0"/>
              <a:t>‹#›</a:t>
            </a:fld>
            <a:endParaRPr lang="en-US"/>
          </a:p>
        </p:txBody>
      </p:sp>
    </p:spTree>
    <p:extLst>
      <p:ext uri="{BB962C8B-B14F-4D97-AF65-F5344CB8AC3E}">
        <p14:creationId xmlns:p14="http://schemas.microsoft.com/office/powerpoint/2010/main" val="428815725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D574C0-79AF-4769-A763-2A871645487A}" type="datetimeFigureOut">
              <a:rPr lang="en-US" smtClean="0"/>
              <a:t>11/7/2019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39608-CCB3-4314-BB74-0456B9111C77}" type="slidenum">
              <a:rPr lang="en-US" smtClean="0"/>
              <a:t>‹#›</a:t>
            </a:fld>
            <a:endParaRPr lang="en-US"/>
          </a:p>
        </p:txBody>
      </p:sp>
    </p:spTree>
    <p:extLst>
      <p:ext uri="{BB962C8B-B14F-4D97-AF65-F5344CB8AC3E}">
        <p14:creationId xmlns:p14="http://schemas.microsoft.com/office/powerpoint/2010/main" val="30760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D574C0-79AF-4769-A763-2A871645487A}" type="datetimeFigureOut">
              <a:rPr lang="en-US" smtClean="0"/>
              <a:t>11/7/2019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39608-CCB3-4314-BB74-0456B9111C77}" type="slidenum">
              <a:rPr lang="en-US" smtClean="0"/>
              <a:t>‹#›</a:t>
            </a:fld>
            <a:endParaRPr lang="en-US"/>
          </a:p>
        </p:txBody>
      </p:sp>
    </p:spTree>
    <p:extLst>
      <p:ext uri="{BB962C8B-B14F-4D97-AF65-F5344CB8AC3E}">
        <p14:creationId xmlns:p14="http://schemas.microsoft.com/office/powerpoint/2010/main" val="4243212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DD574C0-79AF-4769-A763-2A871645487A}" type="datetimeFigureOut">
              <a:rPr lang="en-US" smtClean="0"/>
              <a:t>11/7/2019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A39608-CCB3-4314-BB74-0456B9111C77}" type="slidenum">
              <a:rPr lang="en-US" smtClean="0"/>
              <a:t>‹#›</a:t>
            </a:fld>
            <a:endParaRPr lang="en-US"/>
          </a:p>
        </p:txBody>
      </p:sp>
    </p:spTree>
    <p:extLst>
      <p:ext uri="{BB962C8B-B14F-4D97-AF65-F5344CB8AC3E}">
        <p14:creationId xmlns:p14="http://schemas.microsoft.com/office/powerpoint/2010/main" val="2040806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7DD574C0-79AF-4769-A763-2A871645487A}" type="datetimeFigureOut">
              <a:rPr lang="en-US" smtClean="0"/>
              <a:t>11/7/2019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A39608-CCB3-4314-BB74-0456B9111C77}" type="slidenum">
              <a:rPr lang="en-US" smtClean="0"/>
              <a:t>‹#›</a:t>
            </a:fld>
            <a:endParaRPr lang="en-US"/>
          </a:p>
        </p:txBody>
      </p:sp>
    </p:spTree>
    <p:extLst>
      <p:ext uri="{BB962C8B-B14F-4D97-AF65-F5344CB8AC3E}">
        <p14:creationId xmlns:p14="http://schemas.microsoft.com/office/powerpoint/2010/main" val="371971790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7DD574C0-79AF-4769-A763-2A871645487A}" type="datetimeFigureOut">
              <a:rPr lang="en-US" smtClean="0"/>
              <a:t>11/7/2019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F5A39608-CCB3-4314-BB74-0456B9111C77}" type="slidenum">
              <a:rPr lang="en-US" smtClean="0"/>
              <a:t>‹#›</a:t>
            </a:fld>
            <a:endParaRPr lang="en-US"/>
          </a:p>
        </p:txBody>
      </p:sp>
    </p:spTree>
    <p:extLst>
      <p:ext uri="{BB962C8B-B14F-4D97-AF65-F5344CB8AC3E}">
        <p14:creationId xmlns:p14="http://schemas.microsoft.com/office/powerpoint/2010/main" val="985521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7DD574C0-79AF-4769-A763-2A871645487A}" type="datetimeFigureOut">
              <a:rPr lang="en-US" smtClean="0"/>
              <a:t>11/7/2019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A39608-CCB3-4314-BB74-0456B9111C77}"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132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DD574C0-79AF-4769-A763-2A871645487A}" type="datetimeFigureOut">
              <a:rPr lang="en-US" smtClean="0"/>
              <a:t>11/7/2019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A39608-CCB3-4314-BB74-0456B9111C77}" type="slidenum">
              <a:rPr lang="en-US" smtClean="0"/>
              <a:t>‹#›</a:t>
            </a:fld>
            <a:endParaRPr lang="en-US"/>
          </a:p>
        </p:txBody>
      </p:sp>
    </p:spTree>
    <p:extLst>
      <p:ext uri="{BB962C8B-B14F-4D97-AF65-F5344CB8AC3E}">
        <p14:creationId xmlns:p14="http://schemas.microsoft.com/office/powerpoint/2010/main" val="810421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D574C0-79AF-4769-A763-2A871645487A}" type="datetimeFigureOut">
              <a:rPr lang="en-US" smtClean="0"/>
              <a:t>11/7/2019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A39608-CCB3-4314-BB74-0456B9111C77}" type="slidenum">
              <a:rPr lang="en-US" smtClean="0"/>
              <a:t>‹#›</a:t>
            </a:fld>
            <a:endParaRPr lang="en-US"/>
          </a:p>
        </p:txBody>
      </p:sp>
    </p:spTree>
    <p:extLst>
      <p:ext uri="{BB962C8B-B14F-4D97-AF65-F5344CB8AC3E}">
        <p14:creationId xmlns:p14="http://schemas.microsoft.com/office/powerpoint/2010/main" val="2723781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7DD574C0-79AF-4769-A763-2A871645487A}" type="datetimeFigureOut">
              <a:rPr lang="en-US" smtClean="0"/>
              <a:t>11/7/2019</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F5A39608-CCB3-4314-BB74-0456B9111C77}" type="slidenum">
              <a:rPr lang="en-US" smtClean="0"/>
              <a:t>‹#›</a:t>
            </a:fld>
            <a:endParaRPr lang="en-US"/>
          </a:p>
        </p:txBody>
      </p:sp>
    </p:spTree>
    <p:extLst>
      <p:ext uri="{BB962C8B-B14F-4D97-AF65-F5344CB8AC3E}">
        <p14:creationId xmlns:p14="http://schemas.microsoft.com/office/powerpoint/2010/main" val="1945056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7DD574C0-79AF-4769-A763-2A871645487A}" type="datetimeFigureOut">
              <a:rPr lang="en-US" smtClean="0"/>
              <a:t>11/7/2019</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F5A39608-CCB3-4314-BB74-0456B9111C77}" type="slidenum">
              <a:rPr lang="en-US" smtClean="0"/>
              <a:t>‹#›</a:t>
            </a:fld>
            <a:endParaRPr lang="en-US"/>
          </a:p>
        </p:txBody>
      </p:sp>
    </p:spTree>
    <p:extLst>
      <p:ext uri="{BB962C8B-B14F-4D97-AF65-F5344CB8AC3E}">
        <p14:creationId xmlns:p14="http://schemas.microsoft.com/office/powerpoint/2010/main" val="251018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7DD574C0-79AF-4769-A763-2A871645487A}" type="datetimeFigureOut">
              <a:rPr lang="en-US" smtClean="0"/>
              <a:t>11/7/2019</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F5A39608-CCB3-4314-BB74-0456B9111C77}" type="slidenum">
              <a:rPr lang="en-US" smtClean="0"/>
              <a:t>‹#›</a:t>
            </a:fld>
            <a:endParaRPr lang="en-US"/>
          </a:p>
        </p:txBody>
      </p:sp>
    </p:spTree>
    <p:extLst>
      <p:ext uri="{BB962C8B-B14F-4D97-AF65-F5344CB8AC3E}">
        <p14:creationId xmlns:p14="http://schemas.microsoft.com/office/powerpoint/2010/main" val="12505891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jp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microsoft.com/office/2007/relationships/hdphoto" Target="../media/hdphoto3.wdp"/></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23.tif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31.jpg"/><Relationship Id="rId13" Type="http://schemas.openxmlformats.org/officeDocument/2006/relationships/image" Target="../media/image36.png"/><Relationship Id="rId3" Type="http://schemas.openxmlformats.org/officeDocument/2006/relationships/image" Target="../media/image26.jpg"/><Relationship Id="rId7" Type="http://schemas.openxmlformats.org/officeDocument/2006/relationships/image" Target="../media/image30.jpg"/><Relationship Id="rId12"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29.jpg"/><Relationship Id="rId11" Type="http://schemas.openxmlformats.org/officeDocument/2006/relationships/image" Target="../media/image34.jpg"/><Relationship Id="rId5" Type="http://schemas.openxmlformats.org/officeDocument/2006/relationships/image" Target="../media/image28.JP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jpg"/><Relationship Id="rId9" Type="http://schemas.openxmlformats.org/officeDocument/2006/relationships/image" Target="../media/image32.jpg"/><Relationship Id="rId14" Type="http://schemas.openxmlformats.org/officeDocument/2006/relationships/image" Target="../media/image37.jpg"/></Relationships>
</file>

<file path=ppt/slides/_rels/slide5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BD10D-7040-40E5-8978-120A7A33804A}"/>
              </a:ext>
            </a:extLst>
          </p:cNvPr>
          <p:cNvSpPr>
            <a:spLocks noGrp="1"/>
          </p:cNvSpPr>
          <p:nvPr>
            <p:ph type="ctrTitle"/>
          </p:nvPr>
        </p:nvSpPr>
        <p:spPr>
          <a:xfrm>
            <a:off x="812800" y="1606550"/>
            <a:ext cx="5467351" cy="2978150"/>
          </a:xfrm>
          <a:ln>
            <a:solidFill>
              <a:schemeClr val="accent2">
                <a:lumMod val="50000"/>
              </a:schemeClr>
            </a:solidFill>
          </a:ln>
        </p:spPr>
        <p:txBody>
          <a:bodyPr>
            <a:normAutofit/>
          </a:bodyPr>
          <a:lstStyle/>
          <a:p>
            <a:pPr>
              <a:spcBef>
                <a:spcPts val="600"/>
              </a:spcBef>
              <a:spcAft>
                <a:spcPts val="600"/>
              </a:spcAft>
            </a:pPr>
            <a:r>
              <a:rPr lang="en-US" sz="5400" b="1" dirty="0">
                <a:solidFill>
                  <a:schemeClr val="accent2">
                    <a:lumMod val="75000"/>
                  </a:schemeClr>
                </a:solidFill>
              </a:rPr>
              <a:t>War</a:t>
            </a:r>
            <a:br>
              <a:rPr lang="en-US" sz="4000" b="1" dirty="0">
                <a:solidFill>
                  <a:schemeClr val="accent2">
                    <a:lumMod val="75000"/>
                  </a:schemeClr>
                </a:solidFill>
              </a:rPr>
            </a:br>
            <a:r>
              <a:rPr lang="en-US" sz="4000" b="1" dirty="0">
                <a:solidFill>
                  <a:schemeClr val="accent2">
                    <a:lumMod val="75000"/>
                  </a:schemeClr>
                </a:solidFill>
              </a:rPr>
              <a:t> </a:t>
            </a:r>
            <a:r>
              <a:rPr lang="en-US" sz="3200" dirty="0">
                <a:solidFill>
                  <a:schemeClr val="accent2">
                    <a:lumMod val="75000"/>
                  </a:schemeClr>
                </a:solidFill>
              </a:rPr>
              <a:t>and</a:t>
            </a:r>
            <a:r>
              <a:rPr lang="en-US" sz="4000" b="1" dirty="0">
                <a:solidFill>
                  <a:schemeClr val="accent2">
                    <a:lumMod val="75000"/>
                  </a:schemeClr>
                </a:solidFill>
              </a:rPr>
              <a:t> </a:t>
            </a:r>
            <a:br>
              <a:rPr lang="en-US" sz="4000" b="1" dirty="0">
                <a:solidFill>
                  <a:schemeClr val="accent2">
                    <a:lumMod val="75000"/>
                  </a:schemeClr>
                </a:solidFill>
              </a:rPr>
            </a:br>
            <a:r>
              <a:rPr lang="en-US" sz="4000" b="1" dirty="0">
                <a:solidFill>
                  <a:schemeClr val="accent2">
                    <a:lumMod val="75000"/>
                  </a:schemeClr>
                </a:solidFill>
              </a:rPr>
              <a:t>its Infectious Implications</a:t>
            </a:r>
            <a:endParaRPr lang="en-US" sz="4000" dirty="0">
              <a:solidFill>
                <a:schemeClr val="accent2">
                  <a:lumMod val="75000"/>
                </a:schemeClr>
              </a:solidFill>
            </a:endParaRPr>
          </a:p>
        </p:txBody>
      </p:sp>
      <p:sp>
        <p:nvSpPr>
          <p:cNvPr id="3" name="Subtitle 2">
            <a:extLst>
              <a:ext uri="{FF2B5EF4-FFF2-40B4-BE49-F238E27FC236}">
                <a16:creationId xmlns:a16="http://schemas.microsoft.com/office/drawing/2014/main" id="{4A5A7065-4825-4773-B641-64C27EF38C02}"/>
              </a:ext>
            </a:extLst>
          </p:cNvPr>
          <p:cNvSpPr>
            <a:spLocks noGrp="1"/>
          </p:cNvSpPr>
          <p:nvPr>
            <p:ph type="subTitle" idx="1"/>
          </p:nvPr>
        </p:nvSpPr>
        <p:spPr>
          <a:xfrm>
            <a:off x="7061200" y="1745663"/>
            <a:ext cx="4528819" cy="3467687"/>
          </a:xfrm>
        </p:spPr>
        <p:txBody>
          <a:bodyPr anchor="ctr">
            <a:normAutofit/>
          </a:bodyPr>
          <a:lstStyle/>
          <a:p>
            <a:pPr>
              <a:spcBef>
                <a:spcPts val="0"/>
              </a:spcBef>
            </a:pPr>
            <a:r>
              <a:rPr lang="en-US" sz="3600" b="1" cap="small" dirty="0">
                <a:solidFill>
                  <a:schemeClr val="tx1"/>
                </a:solidFill>
              </a:rPr>
              <a:t>Infectious Disease Surveillance </a:t>
            </a:r>
          </a:p>
          <a:p>
            <a:pPr>
              <a:spcBef>
                <a:spcPts val="0"/>
              </a:spcBef>
            </a:pPr>
            <a:r>
              <a:rPr lang="en-US" sz="2800" i="1" cap="small" dirty="0">
                <a:solidFill>
                  <a:schemeClr val="tx1"/>
                </a:solidFill>
              </a:rPr>
              <a:t>in the Context of </a:t>
            </a:r>
          </a:p>
          <a:p>
            <a:pPr>
              <a:spcBef>
                <a:spcPts val="0"/>
              </a:spcBef>
            </a:pPr>
            <a:r>
              <a:rPr lang="en-US" sz="3200" b="1" cap="small" dirty="0">
                <a:solidFill>
                  <a:schemeClr val="tx1"/>
                </a:solidFill>
              </a:rPr>
              <a:t>Conflict in Syria</a:t>
            </a:r>
          </a:p>
          <a:p>
            <a:pPr>
              <a:spcBef>
                <a:spcPts val="0"/>
              </a:spcBef>
            </a:pPr>
            <a:endParaRPr lang="en-US" sz="1800" cap="small" dirty="0">
              <a:solidFill>
                <a:schemeClr val="tx1"/>
              </a:solidFill>
            </a:endParaRPr>
          </a:p>
          <a:p>
            <a:pPr>
              <a:spcBef>
                <a:spcPts val="0"/>
              </a:spcBef>
            </a:pPr>
            <a:r>
              <a:rPr lang="en-US" sz="2400" cap="small" dirty="0">
                <a:solidFill>
                  <a:schemeClr val="tx1"/>
                </a:solidFill>
              </a:rPr>
              <a:t>by </a:t>
            </a:r>
          </a:p>
          <a:p>
            <a:pPr>
              <a:spcBef>
                <a:spcPts val="0"/>
              </a:spcBef>
            </a:pPr>
            <a:r>
              <a:rPr lang="en-US" sz="2400" cap="all" dirty="0">
                <a:solidFill>
                  <a:schemeClr val="tx1"/>
                </a:solidFill>
              </a:rPr>
              <a:t>Sammy Mehtar</a:t>
            </a:r>
          </a:p>
          <a:p>
            <a:endParaRPr lang="en-US" cap="small" dirty="0">
              <a:solidFill>
                <a:schemeClr val="tx1"/>
              </a:solidFill>
            </a:endParaRPr>
          </a:p>
          <a:p>
            <a:endParaRPr lang="en-US" cap="small" dirty="0">
              <a:solidFill>
                <a:schemeClr val="tx1"/>
              </a:solidFill>
            </a:endParaRPr>
          </a:p>
        </p:txBody>
      </p:sp>
      <p:sp>
        <p:nvSpPr>
          <p:cNvPr id="4" name="TextBox 3">
            <a:extLst>
              <a:ext uri="{FF2B5EF4-FFF2-40B4-BE49-F238E27FC236}">
                <a16:creationId xmlns:a16="http://schemas.microsoft.com/office/drawing/2014/main" id="{C37730E2-23C6-4462-BF64-D164A6D3E2AD}"/>
              </a:ext>
            </a:extLst>
          </p:cNvPr>
          <p:cNvSpPr txBox="1"/>
          <p:nvPr/>
        </p:nvSpPr>
        <p:spPr>
          <a:xfrm>
            <a:off x="3552825" y="177800"/>
            <a:ext cx="5086350" cy="769441"/>
          </a:xfrm>
          <a:prstGeom prst="rect">
            <a:avLst/>
          </a:prstGeom>
          <a:noFill/>
        </p:spPr>
        <p:txBody>
          <a:bodyPr wrap="square" rtlCol="0">
            <a:spAutoFit/>
          </a:bodyPr>
          <a:lstStyle/>
          <a:p>
            <a:pPr algn="ctr"/>
            <a:r>
              <a:rPr lang="ar-SA" sz="4400" dirty="0">
                <a:latin typeface="Andalus" panose="02020603050405020304" pitchFamily="18" charset="-78"/>
                <a:cs typeface="Andalus" panose="02020603050405020304" pitchFamily="18" charset="-78"/>
              </a:rPr>
              <a:t>بِسْمِ اللهِ </a:t>
            </a:r>
            <a:r>
              <a:rPr lang="ar-SA" sz="4400" dirty="0" err="1">
                <a:latin typeface="Andalus" panose="02020603050405020304" pitchFamily="18" charset="-78"/>
                <a:cs typeface="Andalus" panose="02020603050405020304" pitchFamily="18" charset="-78"/>
              </a:rPr>
              <a:t>الرَّحْمٰنِ</a:t>
            </a:r>
            <a:r>
              <a:rPr lang="ar-SA" sz="4400" dirty="0">
                <a:latin typeface="Andalus" panose="02020603050405020304" pitchFamily="18" charset="-78"/>
                <a:cs typeface="Andalus" panose="02020603050405020304" pitchFamily="18" charset="-78"/>
              </a:rPr>
              <a:t> الرَّحِيْمِ</a:t>
            </a:r>
            <a:endParaRPr lang="en-US" sz="4400" dirty="0">
              <a:latin typeface="Andalus" panose="02020603050405020304" pitchFamily="18" charset="-78"/>
              <a:cs typeface="Andalus" panose="02020603050405020304" pitchFamily="18" charset="-78"/>
            </a:endParaRPr>
          </a:p>
        </p:txBody>
      </p:sp>
      <p:sp>
        <p:nvSpPr>
          <p:cNvPr id="7" name="TextBox 6">
            <a:extLst>
              <a:ext uri="{FF2B5EF4-FFF2-40B4-BE49-F238E27FC236}">
                <a16:creationId xmlns:a16="http://schemas.microsoft.com/office/drawing/2014/main" id="{AE1A8E32-5C43-40DF-8DD6-071B7CDC814E}"/>
              </a:ext>
            </a:extLst>
          </p:cNvPr>
          <p:cNvSpPr txBox="1"/>
          <p:nvPr/>
        </p:nvSpPr>
        <p:spPr>
          <a:xfrm>
            <a:off x="4044950" y="5287397"/>
            <a:ext cx="4102100" cy="830997"/>
          </a:xfrm>
          <a:prstGeom prst="rect">
            <a:avLst/>
          </a:prstGeom>
          <a:noFill/>
        </p:spPr>
        <p:txBody>
          <a:bodyPr wrap="square" rtlCol="0">
            <a:spAutoFit/>
          </a:bodyPr>
          <a:lstStyle/>
          <a:p>
            <a:pPr algn="ctr"/>
            <a:r>
              <a:rPr lang="en-US" sz="2400" cap="small" dirty="0"/>
              <a:t>UC Berkeley – UCSF </a:t>
            </a:r>
          </a:p>
          <a:p>
            <a:pPr algn="ctr">
              <a:spcBef>
                <a:spcPts val="0"/>
              </a:spcBef>
            </a:pPr>
            <a:r>
              <a:rPr lang="en-US" sz="2400" b="1" cap="small" dirty="0"/>
              <a:t>Joint Medical Program</a:t>
            </a:r>
          </a:p>
        </p:txBody>
      </p:sp>
    </p:spTree>
    <p:extLst>
      <p:ext uri="{BB962C8B-B14F-4D97-AF65-F5344CB8AC3E}">
        <p14:creationId xmlns:p14="http://schemas.microsoft.com/office/powerpoint/2010/main" val="17908375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8EC7-BF6C-4163-B622-6C71FDBBCE24}"/>
              </a:ext>
            </a:extLst>
          </p:cNvPr>
          <p:cNvSpPr>
            <a:spLocks noGrp="1"/>
          </p:cNvSpPr>
          <p:nvPr>
            <p:ph type="title"/>
          </p:nvPr>
        </p:nvSpPr>
        <p:spPr>
          <a:xfrm>
            <a:off x="2231136" y="256032"/>
            <a:ext cx="7729728" cy="1188720"/>
          </a:xfrm>
        </p:spPr>
        <p:txBody>
          <a:bodyPr/>
          <a:lstStyle/>
          <a:p>
            <a:r>
              <a:rPr lang="en-US" dirty="0"/>
              <a:t>The Conflict in Syria</a:t>
            </a:r>
          </a:p>
        </p:txBody>
      </p:sp>
      <p:graphicFrame>
        <p:nvGraphicFramePr>
          <p:cNvPr id="6" name="Table 5">
            <a:extLst>
              <a:ext uri="{FF2B5EF4-FFF2-40B4-BE49-F238E27FC236}">
                <a16:creationId xmlns:a16="http://schemas.microsoft.com/office/drawing/2014/main" id="{765F080B-DB35-4444-BC67-B296DA0721B4}"/>
              </a:ext>
            </a:extLst>
          </p:cNvPr>
          <p:cNvGraphicFramePr>
            <a:graphicFrameLocks noGrp="1"/>
          </p:cNvGraphicFramePr>
          <p:nvPr>
            <p:extLst/>
          </p:nvPr>
        </p:nvGraphicFramePr>
        <p:xfrm>
          <a:off x="868362" y="1736936"/>
          <a:ext cx="10625370" cy="4731037"/>
        </p:xfrm>
        <a:graphic>
          <a:graphicData uri="http://schemas.openxmlformats.org/drawingml/2006/table">
            <a:tbl>
              <a:tblPr firstRow="1" bandRow="1">
                <a:tableStyleId>{8A107856-5554-42FB-B03E-39F5DBC370BA}</a:tableStyleId>
              </a:tblPr>
              <a:tblGrid>
                <a:gridCol w="10625370">
                  <a:extLst>
                    <a:ext uri="{9D8B030D-6E8A-4147-A177-3AD203B41FA5}">
                      <a16:colId xmlns:a16="http://schemas.microsoft.com/office/drawing/2014/main" val="3629346422"/>
                    </a:ext>
                  </a:extLst>
                </a:gridCol>
              </a:tblGrid>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March – July 2011:</a:t>
                      </a:r>
                      <a:r>
                        <a:rPr lang="en-US" sz="1800" b="0" dirty="0"/>
                        <a:t> Anti-government protests began in the context of the Arab Spring</a:t>
                      </a:r>
                    </a:p>
                  </a:txBody>
                  <a:tcPr/>
                </a:tc>
                <a:extLst>
                  <a:ext uri="{0D108BD9-81ED-4DB2-BD59-A6C34878D82A}">
                    <a16:rowId xmlns:a16="http://schemas.microsoft.com/office/drawing/2014/main" val="193314258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July 2011 – April 2012: </a:t>
                      </a:r>
                      <a:r>
                        <a:rPr lang="en-US" sz="1800" b="0" dirty="0"/>
                        <a:t>Initial armed insurgency</a:t>
                      </a:r>
                    </a:p>
                  </a:txBody>
                  <a:tcPr/>
                </a:tc>
                <a:extLst>
                  <a:ext uri="{0D108BD9-81ED-4DB2-BD59-A6C34878D82A}">
                    <a16:rowId xmlns:a16="http://schemas.microsoft.com/office/drawing/2014/main" val="1781010641"/>
                  </a:ext>
                </a:extLst>
              </a:tr>
              <a:tr h="4467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June 2012 – December 2013: </a:t>
                      </a:r>
                      <a:r>
                        <a:rPr lang="en-US" sz="1800" dirty="0"/>
                        <a:t>Escalation of conflict</a:t>
                      </a:r>
                    </a:p>
                  </a:txBody>
                  <a:tcPr/>
                </a:tc>
                <a:extLst>
                  <a:ext uri="{0D108BD9-81ED-4DB2-BD59-A6C34878D82A}">
                    <a16:rowId xmlns:a16="http://schemas.microsoft.com/office/drawing/2014/main" val="2843082011"/>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January - September 2014: </a:t>
                      </a:r>
                      <a:r>
                        <a:rPr lang="en-US" sz="1800" dirty="0"/>
                        <a:t>Rise of </a:t>
                      </a:r>
                      <a:r>
                        <a:rPr lang="en-US" sz="1800" i="1" dirty="0"/>
                        <a:t>Daesh</a:t>
                      </a:r>
                      <a:r>
                        <a:rPr lang="en-US" sz="1800" i="0" dirty="0"/>
                        <a:t> and other foreign-sponsored groups, inter-rebel fighting</a:t>
                      </a:r>
                      <a:endParaRPr lang="en-US" sz="1800" i="1" dirty="0"/>
                    </a:p>
                  </a:txBody>
                  <a:tcPr/>
                </a:tc>
                <a:extLst>
                  <a:ext uri="{0D108BD9-81ED-4DB2-BD59-A6C34878D82A}">
                    <a16:rowId xmlns:a16="http://schemas.microsoft.com/office/drawing/2014/main" val="3347425005"/>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September 2014 – September 2015:</a:t>
                      </a:r>
                      <a:r>
                        <a:rPr lang="en-US" sz="1800" dirty="0"/>
                        <a:t> US Intervention and peak of rebel groups</a:t>
                      </a:r>
                    </a:p>
                  </a:txBody>
                  <a:tcPr>
                    <a:lnB w="28575" cap="flat" cmpd="sng" algn="ctr">
                      <a:solidFill>
                        <a:schemeClr val="tx1"/>
                      </a:solidFill>
                      <a:prstDash val="dot"/>
                      <a:round/>
                      <a:headEnd type="none" w="med" len="med"/>
                      <a:tailEnd type="none" w="med" len="med"/>
                    </a:lnB>
                  </a:tcPr>
                </a:tc>
                <a:extLst>
                  <a:ext uri="{0D108BD9-81ED-4DB2-BD59-A6C34878D82A}">
                    <a16:rowId xmlns:a16="http://schemas.microsoft.com/office/drawing/2014/main" val="510536596"/>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September 2015 – August 2016: </a:t>
                      </a:r>
                      <a:r>
                        <a:rPr lang="en-US" sz="1800" b="0" i="0" dirty="0"/>
                        <a:t>Russian and Iranian intervention, resurgence of government offensives</a:t>
                      </a:r>
                    </a:p>
                  </a:txBody>
                  <a:tcPr>
                    <a:lnT w="28575" cap="flat" cmpd="sng" algn="ctr">
                      <a:solidFill>
                        <a:schemeClr val="tx1"/>
                      </a:solidFill>
                      <a:prstDash val="dot"/>
                      <a:round/>
                      <a:headEnd type="none" w="med" len="med"/>
                      <a:tailEnd type="none" w="med" len="med"/>
                    </a:lnT>
                  </a:tcPr>
                </a:tc>
                <a:extLst>
                  <a:ext uri="{0D108BD9-81ED-4DB2-BD59-A6C34878D82A}">
                    <a16:rowId xmlns:a16="http://schemas.microsoft.com/office/drawing/2014/main" val="3011044607"/>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August 2016 – January 2017: </a:t>
                      </a:r>
                      <a:r>
                        <a:rPr lang="en-US" sz="1800" i="0" dirty="0"/>
                        <a:t>Turkish and Kurdish interventions in northern Syria</a:t>
                      </a:r>
                    </a:p>
                  </a:txBody>
                  <a:tcPr/>
                </a:tc>
                <a:extLst>
                  <a:ext uri="{0D108BD9-81ED-4DB2-BD59-A6C34878D82A}">
                    <a16:rowId xmlns:a16="http://schemas.microsoft.com/office/drawing/2014/main" val="1386597280"/>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December 2016 – August 2018: </a:t>
                      </a:r>
                      <a:r>
                        <a:rPr lang="en-US" sz="1800" b="0" i="0" dirty="0"/>
                        <a:t>Aleppo, Hama, and Ghouta recaptured, fall of </a:t>
                      </a:r>
                      <a:r>
                        <a:rPr lang="en-US" sz="1800" b="0" i="1" dirty="0"/>
                        <a:t>Daesh</a:t>
                      </a:r>
                      <a:endParaRPr lang="en-US" sz="1800" i="1" dirty="0"/>
                    </a:p>
                  </a:txBody>
                  <a:tcPr/>
                </a:tc>
                <a:extLst>
                  <a:ext uri="{0D108BD9-81ED-4DB2-BD59-A6C34878D82A}">
                    <a16:rowId xmlns:a16="http://schemas.microsoft.com/office/drawing/2014/main" val="304599667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p>
                  </a:txBody>
                  <a:tcPr/>
                </a:tc>
                <a:extLst>
                  <a:ext uri="{0D108BD9-81ED-4DB2-BD59-A6C34878D82A}">
                    <a16:rowId xmlns:a16="http://schemas.microsoft.com/office/drawing/2014/main" val="2213089434"/>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21269266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2939375185"/>
                  </a:ext>
                </a:extLst>
              </a:tr>
            </a:tbl>
          </a:graphicData>
        </a:graphic>
      </p:graphicFrame>
      <p:sp>
        <p:nvSpPr>
          <p:cNvPr id="7" name="Arrow: Down 6">
            <a:extLst>
              <a:ext uri="{FF2B5EF4-FFF2-40B4-BE49-F238E27FC236}">
                <a16:creationId xmlns:a16="http://schemas.microsoft.com/office/drawing/2014/main" id="{127C4FE6-6223-40D7-8890-4FC5B7CF63C2}"/>
              </a:ext>
            </a:extLst>
          </p:cNvPr>
          <p:cNvSpPr/>
          <p:nvPr/>
        </p:nvSpPr>
        <p:spPr>
          <a:xfrm>
            <a:off x="274320" y="1736935"/>
            <a:ext cx="452511" cy="4731037"/>
          </a:xfrm>
          <a:prstGeom prst="downArrow">
            <a:avLst/>
          </a:prstGeom>
          <a:gradFill>
            <a:gsLst>
              <a:gs pos="50000">
                <a:schemeClr val="accent1">
                  <a:lumMod val="60000"/>
                  <a:lumOff val="40000"/>
                </a:schemeClr>
              </a:gs>
              <a:gs pos="0">
                <a:schemeClr val="accent1">
                  <a:lumMod val="20000"/>
                  <a:lumOff val="80000"/>
                </a:schemeClr>
              </a:gs>
              <a:gs pos="100000">
                <a:schemeClr val="accent1">
                  <a:tint val="82000"/>
                  <a:satMod val="109000"/>
                  <a:lumMod val="103000"/>
                </a:schemeClr>
              </a:gs>
            </a:gsLs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94537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8EC7-BF6C-4163-B622-6C71FDBBCE24}"/>
              </a:ext>
            </a:extLst>
          </p:cNvPr>
          <p:cNvSpPr>
            <a:spLocks noGrp="1"/>
          </p:cNvSpPr>
          <p:nvPr>
            <p:ph type="title"/>
          </p:nvPr>
        </p:nvSpPr>
        <p:spPr>
          <a:xfrm>
            <a:off x="2231136" y="256032"/>
            <a:ext cx="7729728" cy="1188720"/>
          </a:xfrm>
        </p:spPr>
        <p:txBody>
          <a:bodyPr/>
          <a:lstStyle/>
          <a:p>
            <a:r>
              <a:rPr lang="en-US" dirty="0"/>
              <a:t>The Conflict in Syria</a:t>
            </a:r>
          </a:p>
        </p:txBody>
      </p:sp>
      <p:graphicFrame>
        <p:nvGraphicFramePr>
          <p:cNvPr id="6" name="Table 5">
            <a:extLst>
              <a:ext uri="{FF2B5EF4-FFF2-40B4-BE49-F238E27FC236}">
                <a16:creationId xmlns:a16="http://schemas.microsoft.com/office/drawing/2014/main" id="{765F080B-DB35-4444-BC67-B296DA0721B4}"/>
              </a:ext>
            </a:extLst>
          </p:cNvPr>
          <p:cNvGraphicFramePr>
            <a:graphicFrameLocks noGrp="1"/>
          </p:cNvGraphicFramePr>
          <p:nvPr>
            <p:extLst>
              <p:ext uri="{D42A27DB-BD31-4B8C-83A1-F6EECF244321}">
                <p14:modId xmlns:p14="http://schemas.microsoft.com/office/powerpoint/2010/main" val="2685722888"/>
              </p:ext>
            </p:extLst>
          </p:nvPr>
        </p:nvGraphicFramePr>
        <p:xfrm>
          <a:off x="868362" y="1736936"/>
          <a:ext cx="10625370" cy="4731037"/>
        </p:xfrm>
        <a:graphic>
          <a:graphicData uri="http://schemas.openxmlformats.org/drawingml/2006/table">
            <a:tbl>
              <a:tblPr firstRow="1" bandRow="1">
                <a:tableStyleId>{8A107856-5554-42FB-B03E-39F5DBC370BA}</a:tableStyleId>
              </a:tblPr>
              <a:tblGrid>
                <a:gridCol w="10625370">
                  <a:extLst>
                    <a:ext uri="{9D8B030D-6E8A-4147-A177-3AD203B41FA5}">
                      <a16:colId xmlns:a16="http://schemas.microsoft.com/office/drawing/2014/main" val="3629346422"/>
                    </a:ext>
                  </a:extLst>
                </a:gridCol>
              </a:tblGrid>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March – July 2011:</a:t>
                      </a:r>
                      <a:r>
                        <a:rPr lang="en-US" sz="1800" b="0" dirty="0"/>
                        <a:t> Anti-government protests began in the context of the Arab Spring</a:t>
                      </a:r>
                    </a:p>
                  </a:txBody>
                  <a:tcPr/>
                </a:tc>
                <a:extLst>
                  <a:ext uri="{0D108BD9-81ED-4DB2-BD59-A6C34878D82A}">
                    <a16:rowId xmlns:a16="http://schemas.microsoft.com/office/drawing/2014/main" val="193314258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July 2011 – April 2012: </a:t>
                      </a:r>
                      <a:r>
                        <a:rPr lang="en-US" sz="1800" b="0" dirty="0"/>
                        <a:t>Initial armed insurgency</a:t>
                      </a:r>
                    </a:p>
                  </a:txBody>
                  <a:tcPr/>
                </a:tc>
                <a:extLst>
                  <a:ext uri="{0D108BD9-81ED-4DB2-BD59-A6C34878D82A}">
                    <a16:rowId xmlns:a16="http://schemas.microsoft.com/office/drawing/2014/main" val="1781010641"/>
                  </a:ext>
                </a:extLst>
              </a:tr>
              <a:tr h="4467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June 2012 – December 2013: </a:t>
                      </a:r>
                      <a:r>
                        <a:rPr lang="en-US" sz="1800" dirty="0"/>
                        <a:t>Escalation of conflict</a:t>
                      </a:r>
                    </a:p>
                  </a:txBody>
                  <a:tcPr/>
                </a:tc>
                <a:extLst>
                  <a:ext uri="{0D108BD9-81ED-4DB2-BD59-A6C34878D82A}">
                    <a16:rowId xmlns:a16="http://schemas.microsoft.com/office/drawing/2014/main" val="2843082011"/>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January - September 2014: </a:t>
                      </a:r>
                      <a:r>
                        <a:rPr lang="en-US" sz="1800" dirty="0"/>
                        <a:t>Rise of </a:t>
                      </a:r>
                      <a:r>
                        <a:rPr lang="en-US" sz="1800" i="1" dirty="0"/>
                        <a:t>Daesh</a:t>
                      </a:r>
                      <a:r>
                        <a:rPr lang="en-US" sz="1800" i="0" dirty="0"/>
                        <a:t> and other foreign-sponsored groups, inter-rebel fighting</a:t>
                      </a:r>
                      <a:endParaRPr lang="en-US" sz="1800" i="1" dirty="0"/>
                    </a:p>
                  </a:txBody>
                  <a:tcPr/>
                </a:tc>
                <a:extLst>
                  <a:ext uri="{0D108BD9-81ED-4DB2-BD59-A6C34878D82A}">
                    <a16:rowId xmlns:a16="http://schemas.microsoft.com/office/drawing/2014/main" val="3347425005"/>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September 2014 – September 2015:</a:t>
                      </a:r>
                      <a:r>
                        <a:rPr lang="en-US" sz="1800" dirty="0"/>
                        <a:t> US Intervention and peak of rebel groups</a:t>
                      </a:r>
                    </a:p>
                  </a:txBody>
                  <a:tcPr>
                    <a:lnB w="28575" cap="flat" cmpd="sng" algn="ctr">
                      <a:solidFill>
                        <a:schemeClr val="tx1"/>
                      </a:solidFill>
                      <a:prstDash val="dot"/>
                      <a:round/>
                      <a:headEnd type="none" w="med" len="med"/>
                      <a:tailEnd type="none" w="med" len="med"/>
                    </a:lnB>
                  </a:tcPr>
                </a:tc>
                <a:extLst>
                  <a:ext uri="{0D108BD9-81ED-4DB2-BD59-A6C34878D82A}">
                    <a16:rowId xmlns:a16="http://schemas.microsoft.com/office/drawing/2014/main" val="510536596"/>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September 2015 – August 2016: </a:t>
                      </a:r>
                      <a:r>
                        <a:rPr lang="en-US" sz="1800" b="0" i="0" dirty="0"/>
                        <a:t>Russian and Iranian intervention, resurgence of government offensives</a:t>
                      </a:r>
                    </a:p>
                  </a:txBody>
                  <a:tcPr>
                    <a:lnT w="28575" cap="flat" cmpd="sng" algn="ctr">
                      <a:solidFill>
                        <a:schemeClr val="tx1"/>
                      </a:solidFill>
                      <a:prstDash val="dot"/>
                      <a:round/>
                      <a:headEnd type="none" w="med" len="med"/>
                      <a:tailEnd type="none" w="med" len="med"/>
                    </a:lnT>
                  </a:tcPr>
                </a:tc>
                <a:extLst>
                  <a:ext uri="{0D108BD9-81ED-4DB2-BD59-A6C34878D82A}">
                    <a16:rowId xmlns:a16="http://schemas.microsoft.com/office/drawing/2014/main" val="3011044607"/>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August 2016 – January 2017: </a:t>
                      </a:r>
                      <a:r>
                        <a:rPr lang="en-US" sz="1800" i="0" dirty="0"/>
                        <a:t>Turkish and Kurdish interventions in northern Syria</a:t>
                      </a:r>
                    </a:p>
                  </a:txBody>
                  <a:tcPr/>
                </a:tc>
                <a:extLst>
                  <a:ext uri="{0D108BD9-81ED-4DB2-BD59-A6C34878D82A}">
                    <a16:rowId xmlns:a16="http://schemas.microsoft.com/office/drawing/2014/main" val="1386597280"/>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December 2016 – August 2018: </a:t>
                      </a:r>
                      <a:r>
                        <a:rPr lang="en-US" sz="1800" b="0" i="0" dirty="0"/>
                        <a:t>Aleppo, Hama, and Ghouta recaptured, fall of </a:t>
                      </a:r>
                      <a:r>
                        <a:rPr lang="en-US" sz="1800" b="0" i="1" dirty="0"/>
                        <a:t>Daesh</a:t>
                      </a:r>
                      <a:endParaRPr lang="en-US" sz="1800" i="1" dirty="0"/>
                    </a:p>
                  </a:txBody>
                  <a:tcPr/>
                </a:tc>
                <a:extLst>
                  <a:ext uri="{0D108BD9-81ED-4DB2-BD59-A6C34878D82A}">
                    <a16:rowId xmlns:a16="http://schemas.microsoft.com/office/drawing/2014/main" val="304599667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September 2018 – May 2019: </a:t>
                      </a:r>
                      <a:r>
                        <a:rPr lang="en-US" sz="1800" b="0" i="0" dirty="0"/>
                        <a:t>Idlib demilitarized, US announces withdrawal, inter-rebel conflict intensifies</a:t>
                      </a:r>
                    </a:p>
                  </a:txBody>
                  <a:tcPr/>
                </a:tc>
                <a:extLst>
                  <a:ext uri="{0D108BD9-81ED-4DB2-BD59-A6C34878D82A}">
                    <a16:rowId xmlns:a16="http://schemas.microsoft.com/office/drawing/2014/main" val="2213089434"/>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21269266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2939375185"/>
                  </a:ext>
                </a:extLst>
              </a:tr>
            </a:tbl>
          </a:graphicData>
        </a:graphic>
      </p:graphicFrame>
      <p:sp>
        <p:nvSpPr>
          <p:cNvPr id="7" name="Arrow: Down 6">
            <a:extLst>
              <a:ext uri="{FF2B5EF4-FFF2-40B4-BE49-F238E27FC236}">
                <a16:creationId xmlns:a16="http://schemas.microsoft.com/office/drawing/2014/main" id="{127C4FE6-6223-40D7-8890-4FC5B7CF63C2}"/>
              </a:ext>
            </a:extLst>
          </p:cNvPr>
          <p:cNvSpPr/>
          <p:nvPr/>
        </p:nvSpPr>
        <p:spPr>
          <a:xfrm>
            <a:off x="274320" y="1736935"/>
            <a:ext cx="452511" cy="4731037"/>
          </a:xfrm>
          <a:prstGeom prst="downArrow">
            <a:avLst/>
          </a:prstGeom>
          <a:gradFill>
            <a:gsLst>
              <a:gs pos="50000">
                <a:schemeClr val="accent1">
                  <a:lumMod val="60000"/>
                  <a:lumOff val="40000"/>
                </a:schemeClr>
              </a:gs>
              <a:gs pos="0">
                <a:schemeClr val="accent1">
                  <a:lumMod val="20000"/>
                  <a:lumOff val="80000"/>
                </a:schemeClr>
              </a:gs>
              <a:gs pos="100000">
                <a:schemeClr val="accent1">
                  <a:tint val="82000"/>
                  <a:satMod val="109000"/>
                  <a:lumMod val="103000"/>
                </a:schemeClr>
              </a:gs>
            </a:gsLs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64461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8EC7-BF6C-4163-B622-6C71FDBBCE24}"/>
              </a:ext>
            </a:extLst>
          </p:cNvPr>
          <p:cNvSpPr>
            <a:spLocks noGrp="1"/>
          </p:cNvSpPr>
          <p:nvPr>
            <p:ph type="title"/>
          </p:nvPr>
        </p:nvSpPr>
        <p:spPr>
          <a:xfrm>
            <a:off x="2231136" y="256032"/>
            <a:ext cx="7729728" cy="1188720"/>
          </a:xfrm>
        </p:spPr>
        <p:txBody>
          <a:bodyPr/>
          <a:lstStyle/>
          <a:p>
            <a:r>
              <a:rPr lang="en-US" dirty="0"/>
              <a:t>The Conflict in Syria</a:t>
            </a:r>
          </a:p>
        </p:txBody>
      </p:sp>
      <p:graphicFrame>
        <p:nvGraphicFramePr>
          <p:cNvPr id="6" name="Table 5">
            <a:extLst>
              <a:ext uri="{FF2B5EF4-FFF2-40B4-BE49-F238E27FC236}">
                <a16:creationId xmlns:a16="http://schemas.microsoft.com/office/drawing/2014/main" id="{765F080B-DB35-4444-BC67-B296DA0721B4}"/>
              </a:ext>
            </a:extLst>
          </p:cNvPr>
          <p:cNvGraphicFramePr>
            <a:graphicFrameLocks noGrp="1"/>
          </p:cNvGraphicFramePr>
          <p:nvPr>
            <p:extLst>
              <p:ext uri="{D42A27DB-BD31-4B8C-83A1-F6EECF244321}">
                <p14:modId xmlns:p14="http://schemas.microsoft.com/office/powerpoint/2010/main" val="1504255703"/>
              </p:ext>
            </p:extLst>
          </p:nvPr>
        </p:nvGraphicFramePr>
        <p:xfrm>
          <a:off x="868362" y="1736936"/>
          <a:ext cx="10625370" cy="4731037"/>
        </p:xfrm>
        <a:graphic>
          <a:graphicData uri="http://schemas.openxmlformats.org/drawingml/2006/table">
            <a:tbl>
              <a:tblPr firstRow="1" bandRow="1">
                <a:tableStyleId>{8A107856-5554-42FB-B03E-39F5DBC370BA}</a:tableStyleId>
              </a:tblPr>
              <a:tblGrid>
                <a:gridCol w="10625370">
                  <a:extLst>
                    <a:ext uri="{9D8B030D-6E8A-4147-A177-3AD203B41FA5}">
                      <a16:colId xmlns:a16="http://schemas.microsoft.com/office/drawing/2014/main" val="3629346422"/>
                    </a:ext>
                  </a:extLst>
                </a:gridCol>
              </a:tblGrid>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March – July 2011:</a:t>
                      </a:r>
                      <a:r>
                        <a:rPr lang="en-US" sz="1800" b="0" dirty="0"/>
                        <a:t> Anti-government protests began in the context of the Arab Spring</a:t>
                      </a:r>
                    </a:p>
                  </a:txBody>
                  <a:tcPr/>
                </a:tc>
                <a:extLst>
                  <a:ext uri="{0D108BD9-81ED-4DB2-BD59-A6C34878D82A}">
                    <a16:rowId xmlns:a16="http://schemas.microsoft.com/office/drawing/2014/main" val="193314258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July 2011 – April 2012: </a:t>
                      </a:r>
                      <a:r>
                        <a:rPr lang="en-US" sz="1800" b="0" dirty="0"/>
                        <a:t>Initial armed insurgency</a:t>
                      </a:r>
                    </a:p>
                  </a:txBody>
                  <a:tcPr/>
                </a:tc>
                <a:extLst>
                  <a:ext uri="{0D108BD9-81ED-4DB2-BD59-A6C34878D82A}">
                    <a16:rowId xmlns:a16="http://schemas.microsoft.com/office/drawing/2014/main" val="1781010641"/>
                  </a:ext>
                </a:extLst>
              </a:tr>
              <a:tr h="4467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June 2012 – December 2013: </a:t>
                      </a:r>
                      <a:r>
                        <a:rPr lang="en-US" sz="1800" dirty="0"/>
                        <a:t>Escalation of conflict</a:t>
                      </a:r>
                    </a:p>
                  </a:txBody>
                  <a:tcPr/>
                </a:tc>
                <a:extLst>
                  <a:ext uri="{0D108BD9-81ED-4DB2-BD59-A6C34878D82A}">
                    <a16:rowId xmlns:a16="http://schemas.microsoft.com/office/drawing/2014/main" val="2843082011"/>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January - September 2014: </a:t>
                      </a:r>
                      <a:r>
                        <a:rPr lang="en-US" sz="1800" dirty="0"/>
                        <a:t>Rise of </a:t>
                      </a:r>
                      <a:r>
                        <a:rPr lang="en-US" sz="1800" i="1" dirty="0"/>
                        <a:t>Daesh</a:t>
                      </a:r>
                      <a:r>
                        <a:rPr lang="en-US" sz="1800" i="0" dirty="0"/>
                        <a:t> and other foreign-sponsored groups, inter-rebel fighting</a:t>
                      </a:r>
                      <a:endParaRPr lang="en-US" sz="1800" i="1" dirty="0"/>
                    </a:p>
                  </a:txBody>
                  <a:tcPr/>
                </a:tc>
                <a:extLst>
                  <a:ext uri="{0D108BD9-81ED-4DB2-BD59-A6C34878D82A}">
                    <a16:rowId xmlns:a16="http://schemas.microsoft.com/office/drawing/2014/main" val="3347425005"/>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September 2014 – September 2015:</a:t>
                      </a:r>
                      <a:r>
                        <a:rPr lang="en-US" sz="1800" dirty="0"/>
                        <a:t> US Intervention and peak of rebel groups</a:t>
                      </a:r>
                    </a:p>
                  </a:txBody>
                  <a:tcPr>
                    <a:lnB w="28575" cap="flat" cmpd="sng" algn="ctr">
                      <a:solidFill>
                        <a:schemeClr val="tx1"/>
                      </a:solidFill>
                      <a:prstDash val="dot"/>
                      <a:round/>
                      <a:headEnd type="none" w="med" len="med"/>
                      <a:tailEnd type="none" w="med" len="med"/>
                    </a:lnB>
                  </a:tcPr>
                </a:tc>
                <a:extLst>
                  <a:ext uri="{0D108BD9-81ED-4DB2-BD59-A6C34878D82A}">
                    <a16:rowId xmlns:a16="http://schemas.microsoft.com/office/drawing/2014/main" val="510536596"/>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September 2015 – August 2016: </a:t>
                      </a:r>
                      <a:r>
                        <a:rPr lang="en-US" sz="1800" b="0" i="0" dirty="0"/>
                        <a:t>Russian and Iranian intervention, resurgence of government offensives</a:t>
                      </a:r>
                    </a:p>
                  </a:txBody>
                  <a:tcPr>
                    <a:lnT w="28575" cap="flat" cmpd="sng" algn="ctr">
                      <a:solidFill>
                        <a:schemeClr val="tx1"/>
                      </a:solidFill>
                      <a:prstDash val="dot"/>
                      <a:round/>
                      <a:headEnd type="none" w="med" len="med"/>
                      <a:tailEnd type="none" w="med" len="med"/>
                    </a:lnT>
                  </a:tcPr>
                </a:tc>
                <a:extLst>
                  <a:ext uri="{0D108BD9-81ED-4DB2-BD59-A6C34878D82A}">
                    <a16:rowId xmlns:a16="http://schemas.microsoft.com/office/drawing/2014/main" val="3011044607"/>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August 2016 – January 2017: </a:t>
                      </a:r>
                      <a:r>
                        <a:rPr lang="en-US" sz="1800" i="0" dirty="0"/>
                        <a:t>Turkish and Kurdish interventions in northern Syria</a:t>
                      </a:r>
                    </a:p>
                  </a:txBody>
                  <a:tcPr/>
                </a:tc>
                <a:extLst>
                  <a:ext uri="{0D108BD9-81ED-4DB2-BD59-A6C34878D82A}">
                    <a16:rowId xmlns:a16="http://schemas.microsoft.com/office/drawing/2014/main" val="1386597280"/>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December 2016 – August 2018: </a:t>
                      </a:r>
                      <a:r>
                        <a:rPr lang="en-US" sz="1800" b="0" i="0" dirty="0"/>
                        <a:t>Aleppo, Hama, and Ghouta recaptured, fall of </a:t>
                      </a:r>
                      <a:r>
                        <a:rPr lang="en-US" sz="1800" b="0" i="1" dirty="0"/>
                        <a:t>Daesh</a:t>
                      </a:r>
                      <a:endParaRPr lang="en-US" sz="1800" i="1" dirty="0"/>
                    </a:p>
                  </a:txBody>
                  <a:tcPr/>
                </a:tc>
                <a:extLst>
                  <a:ext uri="{0D108BD9-81ED-4DB2-BD59-A6C34878D82A}">
                    <a16:rowId xmlns:a16="http://schemas.microsoft.com/office/drawing/2014/main" val="304599667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September 2018 – May 2019: </a:t>
                      </a:r>
                      <a:r>
                        <a:rPr lang="en-US" sz="1800" b="0" i="0" dirty="0"/>
                        <a:t>Idlib demilitarized, US announces withdrawal, inter-rebel conflict intensifies</a:t>
                      </a:r>
                    </a:p>
                  </a:txBody>
                  <a:tcPr/>
                </a:tc>
                <a:extLst>
                  <a:ext uri="{0D108BD9-81ED-4DB2-BD59-A6C34878D82A}">
                    <a16:rowId xmlns:a16="http://schemas.microsoft.com/office/drawing/2014/main" val="2213089434"/>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May 2019 – October 2019:</a:t>
                      </a:r>
                      <a:r>
                        <a:rPr lang="en-US" sz="1800" i="0" dirty="0"/>
                        <a:t> Northern buffer zone established, Turkish offensive in north-eastern Syria</a:t>
                      </a:r>
                    </a:p>
                  </a:txBody>
                  <a:tcPr/>
                </a:tc>
                <a:extLst>
                  <a:ext uri="{0D108BD9-81ED-4DB2-BD59-A6C34878D82A}">
                    <a16:rowId xmlns:a16="http://schemas.microsoft.com/office/drawing/2014/main" val="121269266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2939375185"/>
                  </a:ext>
                </a:extLst>
              </a:tr>
            </a:tbl>
          </a:graphicData>
        </a:graphic>
      </p:graphicFrame>
      <p:sp>
        <p:nvSpPr>
          <p:cNvPr id="7" name="Arrow: Down 6">
            <a:extLst>
              <a:ext uri="{FF2B5EF4-FFF2-40B4-BE49-F238E27FC236}">
                <a16:creationId xmlns:a16="http://schemas.microsoft.com/office/drawing/2014/main" id="{127C4FE6-6223-40D7-8890-4FC5B7CF63C2}"/>
              </a:ext>
            </a:extLst>
          </p:cNvPr>
          <p:cNvSpPr/>
          <p:nvPr/>
        </p:nvSpPr>
        <p:spPr>
          <a:xfrm>
            <a:off x="274320" y="1736935"/>
            <a:ext cx="452511" cy="4731037"/>
          </a:xfrm>
          <a:prstGeom prst="downArrow">
            <a:avLst/>
          </a:prstGeom>
          <a:gradFill>
            <a:gsLst>
              <a:gs pos="50000">
                <a:schemeClr val="accent1">
                  <a:lumMod val="60000"/>
                  <a:lumOff val="40000"/>
                </a:schemeClr>
              </a:gs>
              <a:gs pos="0">
                <a:schemeClr val="accent1">
                  <a:lumMod val="20000"/>
                  <a:lumOff val="80000"/>
                </a:schemeClr>
              </a:gs>
              <a:gs pos="100000">
                <a:schemeClr val="accent1">
                  <a:tint val="82000"/>
                  <a:satMod val="109000"/>
                  <a:lumMod val="103000"/>
                </a:schemeClr>
              </a:gs>
            </a:gsLs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800576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8EC7-BF6C-4163-B622-6C71FDBBCE24}"/>
              </a:ext>
            </a:extLst>
          </p:cNvPr>
          <p:cNvSpPr>
            <a:spLocks noGrp="1"/>
          </p:cNvSpPr>
          <p:nvPr>
            <p:ph type="title"/>
          </p:nvPr>
        </p:nvSpPr>
        <p:spPr>
          <a:xfrm>
            <a:off x="2231136" y="256032"/>
            <a:ext cx="7729728" cy="1188720"/>
          </a:xfrm>
        </p:spPr>
        <p:txBody>
          <a:bodyPr/>
          <a:lstStyle/>
          <a:p>
            <a:r>
              <a:rPr lang="en-US" dirty="0"/>
              <a:t>The Conflict in Syria</a:t>
            </a:r>
          </a:p>
        </p:txBody>
      </p:sp>
      <p:graphicFrame>
        <p:nvGraphicFramePr>
          <p:cNvPr id="6" name="Table 5">
            <a:extLst>
              <a:ext uri="{FF2B5EF4-FFF2-40B4-BE49-F238E27FC236}">
                <a16:creationId xmlns:a16="http://schemas.microsoft.com/office/drawing/2014/main" id="{765F080B-DB35-4444-BC67-B296DA0721B4}"/>
              </a:ext>
            </a:extLst>
          </p:cNvPr>
          <p:cNvGraphicFramePr>
            <a:graphicFrameLocks noGrp="1"/>
          </p:cNvGraphicFramePr>
          <p:nvPr>
            <p:extLst>
              <p:ext uri="{D42A27DB-BD31-4B8C-83A1-F6EECF244321}">
                <p14:modId xmlns:p14="http://schemas.microsoft.com/office/powerpoint/2010/main" val="1223166057"/>
              </p:ext>
            </p:extLst>
          </p:nvPr>
        </p:nvGraphicFramePr>
        <p:xfrm>
          <a:off x="868362" y="1736936"/>
          <a:ext cx="10625370" cy="4731037"/>
        </p:xfrm>
        <a:graphic>
          <a:graphicData uri="http://schemas.openxmlformats.org/drawingml/2006/table">
            <a:tbl>
              <a:tblPr firstRow="1" bandRow="1">
                <a:tableStyleId>{8A107856-5554-42FB-B03E-39F5DBC370BA}</a:tableStyleId>
              </a:tblPr>
              <a:tblGrid>
                <a:gridCol w="10625370">
                  <a:extLst>
                    <a:ext uri="{9D8B030D-6E8A-4147-A177-3AD203B41FA5}">
                      <a16:colId xmlns:a16="http://schemas.microsoft.com/office/drawing/2014/main" val="3629346422"/>
                    </a:ext>
                  </a:extLst>
                </a:gridCol>
              </a:tblGrid>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March – July 2011:</a:t>
                      </a:r>
                      <a:r>
                        <a:rPr lang="en-US" sz="1800" b="0" dirty="0"/>
                        <a:t> Anti-government protests began in the context of the Arab Spring</a:t>
                      </a:r>
                    </a:p>
                  </a:txBody>
                  <a:tcPr/>
                </a:tc>
                <a:extLst>
                  <a:ext uri="{0D108BD9-81ED-4DB2-BD59-A6C34878D82A}">
                    <a16:rowId xmlns:a16="http://schemas.microsoft.com/office/drawing/2014/main" val="193314258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July 2011 – April 2012: </a:t>
                      </a:r>
                      <a:r>
                        <a:rPr lang="en-US" sz="1800" b="0" dirty="0"/>
                        <a:t>Initial armed insurgency</a:t>
                      </a:r>
                    </a:p>
                  </a:txBody>
                  <a:tcPr/>
                </a:tc>
                <a:extLst>
                  <a:ext uri="{0D108BD9-81ED-4DB2-BD59-A6C34878D82A}">
                    <a16:rowId xmlns:a16="http://schemas.microsoft.com/office/drawing/2014/main" val="1781010641"/>
                  </a:ext>
                </a:extLst>
              </a:tr>
              <a:tr h="4467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June 2012 – December 2013: </a:t>
                      </a:r>
                      <a:r>
                        <a:rPr lang="en-US" sz="1800" dirty="0"/>
                        <a:t>Escalation of conflict</a:t>
                      </a:r>
                    </a:p>
                  </a:txBody>
                  <a:tcPr/>
                </a:tc>
                <a:extLst>
                  <a:ext uri="{0D108BD9-81ED-4DB2-BD59-A6C34878D82A}">
                    <a16:rowId xmlns:a16="http://schemas.microsoft.com/office/drawing/2014/main" val="2843082011"/>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January - September 2014: </a:t>
                      </a:r>
                      <a:r>
                        <a:rPr lang="en-US" sz="1800" dirty="0"/>
                        <a:t>Rise of </a:t>
                      </a:r>
                      <a:r>
                        <a:rPr lang="en-US" sz="1800" i="1" dirty="0"/>
                        <a:t>Daesh</a:t>
                      </a:r>
                      <a:r>
                        <a:rPr lang="en-US" sz="1800" i="0" dirty="0"/>
                        <a:t> and other foreign-sponsored groups, inter-rebel fighting</a:t>
                      </a:r>
                      <a:endParaRPr lang="en-US" sz="1800" i="1" dirty="0"/>
                    </a:p>
                  </a:txBody>
                  <a:tcPr/>
                </a:tc>
                <a:extLst>
                  <a:ext uri="{0D108BD9-81ED-4DB2-BD59-A6C34878D82A}">
                    <a16:rowId xmlns:a16="http://schemas.microsoft.com/office/drawing/2014/main" val="3347425005"/>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September 2014 – September 2015:</a:t>
                      </a:r>
                      <a:r>
                        <a:rPr lang="en-US" sz="1800" dirty="0"/>
                        <a:t> US Intervention and peak of rebel groups</a:t>
                      </a:r>
                    </a:p>
                  </a:txBody>
                  <a:tcPr>
                    <a:lnB w="28575" cap="flat" cmpd="sng" algn="ctr">
                      <a:solidFill>
                        <a:schemeClr val="tx1"/>
                      </a:solidFill>
                      <a:prstDash val="dot"/>
                      <a:round/>
                      <a:headEnd type="none" w="med" len="med"/>
                      <a:tailEnd type="none" w="med" len="med"/>
                    </a:lnB>
                  </a:tcPr>
                </a:tc>
                <a:extLst>
                  <a:ext uri="{0D108BD9-81ED-4DB2-BD59-A6C34878D82A}">
                    <a16:rowId xmlns:a16="http://schemas.microsoft.com/office/drawing/2014/main" val="510536596"/>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September 2015 – August 2016: </a:t>
                      </a:r>
                      <a:r>
                        <a:rPr lang="en-US" sz="1800" b="0" i="0" dirty="0"/>
                        <a:t>Russian and Iranian intervention, resurgence of government offensives</a:t>
                      </a:r>
                    </a:p>
                  </a:txBody>
                  <a:tcPr>
                    <a:lnT w="28575" cap="flat" cmpd="sng" algn="ctr">
                      <a:solidFill>
                        <a:schemeClr val="tx1"/>
                      </a:solidFill>
                      <a:prstDash val="dot"/>
                      <a:round/>
                      <a:headEnd type="none" w="med" len="med"/>
                      <a:tailEnd type="none" w="med" len="med"/>
                    </a:lnT>
                  </a:tcPr>
                </a:tc>
                <a:extLst>
                  <a:ext uri="{0D108BD9-81ED-4DB2-BD59-A6C34878D82A}">
                    <a16:rowId xmlns:a16="http://schemas.microsoft.com/office/drawing/2014/main" val="3011044607"/>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August 2016 – January 2017: </a:t>
                      </a:r>
                      <a:r>
                        <a:rPr lang="en-US" sz="1800" i="0" dirty="0"/>
                        <a:t>Turkish and Kurdish interventions in northern Syria</a:t>
                      </a:r>
                    </a:p>
                  </a:txBody>
                  <a:tcPr/>
                </a:tc>
                <a:extLst>
                  <a:ext uri="{0D108BD9-81ED-4DB2-BD59-A6C34878D82A}">
                    <a16:rowId xmlns:a16="http://schemas.microsoft.com/office/drawing/2014/main" val="1386597280"/>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December 2016 – August 2018: </a:t>
                      </a:r>
                      <a:r>
                        <a:rPr lang="en-US" sz="1800" b="0" i="0" dirty="0"/>
                        <a:t>Aleppo, Hama, and Ghouta recaptured, fall of </a:t>
                      </a:r>
                      <a:r>
                        <a:rPr lang="en-US" sz="1800" b="0" i="1" dirty="0"/>
                        <a:t>Daesh</a:t>
                      </a:r>
                      <a:endParaRPr lang="en-US" sz="1800" i="1" dirty="0"/>
                    </a:p>
                  </a:txBody>
                  <a:tcPr/>
                </a:tc>
                <a:extLst>
                  <a:ext uri="{0D108BD9-81ED-4DB2-BD59-A6C34878D82A}">
                    <a16:rowId xmlns:a16="http://schemas.microsoft.com/office/drawing/2014/main" val="304599667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September 2018 – May 2019: </a:t>
                      </a:r>
                      <a:r>
                        <a:rPr lang="en-US" sz="1800" b="0" i="0" dirty="0"/>
                        <a:t>Idlib demilitarized, US announces withdrawal, inter-rebel conflict intensifies</a:t>
                      </a:r>
                    </a:p>
                  </a:txBody>
                  <a:tcPr/>
                </a:tc>
                <a:extLst>
                  <a:ext uri="{0D108BD9-81ED-4DB2-BD59-A6C34878D82A}">
                    <a16:rowId xmlns:a16="http://schemas.microsoft.com/office/drawing/2014/main" val="2213089434"/>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May 2019 – October 2019:</a:t>
                      </a:r>
                      <a:r>
                        <a:rPr lang="en-US" sz="1800" i="0" dirty="0"/>
                        <a:t> Northern buffer zone established, Turkish offensive in north-eastern Syria</a:t>
                      </a:r>
                    </a:p>
                  </a:txBody>
                  <a:tcPr/>
                </a:tc>
                <a:extLst>
                  <a:ext uri="{0D108BD9-81ED-4DB2-BD59-A6C34878D82A}">
                    <a16:rowId xmlns:a16="http://schemas.microsoft.com/office/drawing/2014/main" val="121269266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October 30, 2019</a:t>
                      </a:r>
                      <a:r>
                        <a:rPr lang="en-US" sz="1800" i="0" dirty="0"/>
                        <a:t>: UN-backed Syrian Constitutional Committee signed by government and opposition leaders</a:t>
                      </a:r>
                    </a:p>
                  </a:txBody>
                  <a:tcPr/>
                </a:tc>
                <a:extLst>
                  <a:ext uri="{0D108BD9-81ED-4DB2-BD59-A6C34878D82A}">
                    <a16:rowId xmlns:a16="http://schemas.microsoft.com/office/drawing/2014/main" val="2939375185"/>
                  </a:ext>
                </a:extLst>
              </a:tr>
            </a:tbl>
          </a:graphicData>
        </a:graphic>
      </p:graphicFrame>
      <p:sp>
        <p:nvSpPr>
          <p:cNvPr id="7" name="Arrow: Down 6">
            <a:extLst>
              <a:ext uri="{FF2B5EF4-FFF2-40B4-BE49-F238E27FC236}">
                <a16:creationId xmlns:a16="http://schemas.microsoft.com/office/drawing/2014/main" id="{127C4FE6-6223-40D7-8890-4FC5B7CF63C2}"/>
              </a:ext>
            </a:extLst>
          </p:cNvPr>
          <p:cNvSpPr/>
          <p:nvPr/>
        </p:nvSpPr>
        <p:spPr>
          <a:xfrm>
            <a:off x="274320" y="1736935"/>
            <a:ext cx="452511" cy="4731037"/>
          </a:xfrm>
          <a:prstGeom prst="downArrow">
            <a:avLst/>
          </a:prstGeom>
          <a:gradFill>
            <a:gsLst>
              <a:gs pos="50000">
                <a:schemeClr val="accent1">
                  <a:lumMod val="60000"/>
                  <a:lumOff val="40000"/>
                </a:schemeClr>
              </a:gs>
              <a:gs pos="0">
                <a:schemeClr val="accent1">
                  <a:lumMod val="20000"/>
                  <a:lumOff val="80000"/>
                </a:schemeClr>
              </a:gs>
              <a:gs pos="100000">
                <a:schemeClr val="accent1">
                  <a:tint val="82000"/>
                  <a:satMod val="109000"/>
                  <a:lumMod val="103000"/>
                </a:schemeClr>
              </a:gs>
            </a:gsLs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57368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5"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5"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2FA0F6-5105-4C7E-941E-95760B74D955}"/>
              </a:ext>
            </a:extLst>
          </p:cNvPr>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Effect>
                      <a14:sharpenSoften amount="-50000"/>
                    </a14:imgEffect>
                    <a14:imgEffect>
                      <a14:brightnessContrast bright="-40000" contrast="-20000"/>
                    </a14:imgEffect>
                  </a14:imgLayer>
                </a14:imgProps>
              </a:ext>
            </a:extLst>
          </a:blip>
          <a:stretch>
            <a:fillRect/>
          </a:stretch>
        </p:blipFill>
        <p:spPr>
          <a:xfrm>
            <a:off x="-264498" y="-972458"/>
            <a:ext cx="12720991" cy="9540743"/>
          </a:xfrm>
          <a:prstGeom prst="rect">
            <a:avLst/>
          </a:prstGeom>
        </p:spPr>
      </p:pic>
      <p:sp>
        <p:nvSpPr>
          <p:cNvPr id="2" name="TextBox 1">
            <a:extLst>
              <a:ext uri="{FF2B5EF4-FFF2-40B4-BE49-F238E27FC236}">
                <a16:creationId xmlns:a16="http://schemas.microsoft.com/office/drawing/2014/main" id="{3763EF90-4522-4F55-AAFC-B38E2E2717F0}"/>
              </a:ext>
            </a:extLst>
          </p:cNvPr>
          <p:cNvSpPr txBox="1"/>
          <p:nvPr/>
        </p:nvSpPr>
        <p:spPr>
          <a:xfrm>
            <a:off x="514346" y="1848463"/>
            <a:ext cx="11163302" cy="5447645"/>
          </a:xfrm>
          <a:prstGeom prst="rect">
            <a:avLst/>
          </a:prstGeom>
          <a:noFill/>
        </p:spPr>
        <p:txBody>
          <a:bodyPr wrap="square" rtlCol="0">
            <a:spAutoFit/>
          </a:bodyPr>
          <a:lstStyle/>
          <a:p>
            <a:pPr algn="ctr"/>
            <a:r>
              <a:rPr lang="en-US" sz="2400" cap="small" dirty="0">
                <a:solidFill>
                  <a:schemeClr val="bg1"/>
                </a:solidFill>
              </a:rPr>
              <a:t>Conflict has become a </a:t>
            </a:r>
            <a:r>
              <a:rPr lang="en-US" sz="2400" b="1" cap="small" dirty="0">
                <a:solidFill>
                  <a:schemeClr val="bg1"/>
                </a:solidFill>
              </a:rPr>
              <a:t>global proxy war </a:t>
            </a:r>
            <a:r>
              <a:rPr lang="en-US" sz="2400" cap="small" dirty="0">
                <a:solidFill>
                  <a:schemeClr val="bg1"/>
                </a:solidFill>
              </a:rPr>
              <a:t>with civilians caught in the crossfire </a:t>
            </a:r>
          </a:p>
          <a:p>
            <a:endParaRPr lang="en-US" sz="2400" cap="small" dirty="0">
              <a:solidFill>
                <a:schemeClr val="bg1"/>
              </a:solidFill>
            </a:endParaRPr>
          </a:p>
          <a:p>
            <a:endParaRPr lang="en-US" sz="2400" cap="small" dirty="0">
              <a:solidFill>
                <a:schemeClr val="bg1"/>
              </a:solidFill>
            </a:endParaRPr>
          </a:p>
          <a:p>
            <a:r>
              <a:rPr lang="en-US" sz="2800" i="1" cap="small" dirty="0">
                <a:solidFill>
                  <a:schemeClr val="bg1"/>
                </a:solidFill>
              </a:rPr>
              <a:t>Death toll</a:t>
            </a:r>
            <a:r>
              <a:rPr lang="en-US" sz="2400" cap="small" dirty="0">
                <a:solidFill>
                  <a:schemeClr val="bg1"/>
                </a:solidFill>
              </a:rPr>
              <a:t>.………………………………………….</a:t>
            </a:r>
            <a:r>
              <a:rPr lang="en-US" sz="2400" b="1" cap="small" dirty="0">
                <a:solidFill>
                  <a:schemeClr val="bg1"/>
                </a:solidFill>
              </a:rPr>
              <a:t>Immense</a:t>
            </a:r>
            <a:endParaRPr lang="en-US" sz="2400" b="1" i="1" cap="small" dirty="0">
              <a:solidFill>
                <a:schemeClr val="bg1"/>
              </a:solidFill>
            </a:endParaRPr>
          </a:p>
          <a:p>
            <a:endParaRPr lang="en-US" sz="2800" b="1" i="1" cap="small" dirty="0">
              <a:solidFill>
                <a:schemeClr val="bg1"/>
              </a:solidFill>
            </a:endParaRPr>
          </a:p>
          <a:p>
            <a:r>
              <a:rPr lang="en-US" sz="2800" i="1" cap="small" dirty="0">
                <a:solidFill>
                  <a:schemeClr val="bg1"/>
                </a:solidFill>
              </a:rPr>
              <a:t>Refugees</a:t>
            </a:r>
            <a:r>
              <a:rPr lang="en-US" sz="2400" i="1" cap="small" dirty="0">
                <a:solidFill>
                  <a:schemeClr val="bg1"/>
                </a:solidFill>
              </a:rPr>
              <a:t>…………………………………………….</a:t>
            </a:r>
            <a:r>
              <a:rPr lang="en-US" sz="2800" b="1" cap="small" dirty="0">
                <a:solidFill>
                  <a:schemeClr val="bg1"/>
                </a:solidFill>
              </a:rPr>
              <a:t>5.6 million</a:t>
            </a:r>
            <a:r>
              <a:rPr lang="en-US" sz="2000" cap="small" dirty="0">
                <a:solidFill>
                  <a:schemeClr val="bg1"/>
                </a:solidFill>
              </a:rPr>
              <a:t>… </a:t>
            </a:r>
            <a:r>
              <a:rPr lang="en-US" sz="2000" i="1" cap="small" dirty="0">
                <a:solidFill>
                  <a:schemeClr val="bg1"/>
                </a:solidFill>
              </a:rPr>
              <a:t>and counting</a:t>
            </a:r>
            <a:endParaRPr lang="en-US" sz="2800" cap="small" dirty="0">
              <a:solidFill>
                <a:schemeClr val="bg1"/>
              </a:solidFill>
            </a:endParaRPr>
          </a:p>
          <a:p>
            <a:r>
              <a:rPr lang="en-US" sz="2800" i="1" cap="small" dirty="0">
                <a:solidFill>
                  <a:schemeClr val="bg1"/>
                </a:solidFill>
              </a:rPr>
              <a:t>Internally Displaced Persons</a:t>
            </a:r>
            <a:r>
              <a:rPr lang="en-US" sz="2400" i="1" cap="small" dirty="0">
                <a:solidFill>
                  <a:schemeClr val="bg1"/>
                </a:solidFill>
              </a:rPr>
              <a:t>……………………</a:t>
            </a:r>
            <a:r>
              <a:rPr lang="en-US" sz="2800" b="1" cap="small" dirty="0">
                <a:solidFill>
                  <a:schemeClr val="bg1"/>
                </a:solidFill>
              </a:rPr>
              <a:t>6.6 million</a:t>
            </a:r>
            <a:r>
              <a:rPr lang="en-US" sz="2000" cap="small" dirty="0">
                <a:solidFill>
                  <a:schemeClr val="bg1"/>
                </a:solidFill>
              </a:rPr>
              <a:t>… </a:t>
            </a:r>
            <a:r>
              <a:rPr lang="en-US" sz="2000" i="1" cap="small" dirty="0">
                <a:solidFill>
                  <a:schemeClr val="bg1"/>
                </a:solidFill>
              </a:rPr>
              <a:t>and counting</a:t>
            </a:r>
            <a:endParaRPr lang="en-US" sz="2800" i="1" cap="small" dirty="0">
              <a:solidFill>
                <a:schemeClr val="bg1"/>
              </a:solidFill>
            </a:endParaRPr>
          </a:p>
          <a:p>
            <a:endParaRPr lang="en-US" sz="2400" i="1" cap="small" dirty="0">
              <a:solidFill>
                <a:schemeClr val="bg1"/>
              </a:solidFill>
            </a:endParaRPr>
          </a:p>
          <a:p>
            <a:r>
              <a:rPr lang="en-US" sz="2800" i="1" cap="small" dirty="0">
                <a:solidFill>
                  <a:schemeClr val="bg1"/>
                </a:solidFill>
              </a:rPr>
              <a:t>Prewar Population</a:t>
            </a:r>
            <a:r>
              <a:rPr lang="en-US" sz="2400" i="1" cap="small" dirty="0">
                <a:solidFill>
                  <a:schemeClr val="bg1"/>
                </a:solidFill>
              </a:rPr>
              <a:t>………………………………....</a:t>
            </a:r>
            <a:r>
              <a:rPr lang="en-US" sz="2800" b="1" cap="small" dirty="0">
                <a:solidFill>
                  <a:schemeClr val="bg1"/>
                </a:solidFill>
              </a:rPr>
              <a:t>22 million</a:t>
            </a:r>
          </a:p>
          <a:p>
            <a:r>
              <a:rPr lang="en-US" sz="2800" i="1" cap="small" dirty="0">
                <a:solidFill>
                  <a:schemeClr val="bg1"/>
                </a:solidFill>
              </a:rPr>
              <a:t>Current Population Estimates</a:t>
            </a:r>
            <a:r>
              <a:rPr lang="en-US" sz="2400" i="1" cap="small" dirty="0">
                <a:solidFill>
                  <a:schemeClr val="bg1"/>
                </a:solidFill>
              </a:rPr>
              <a:t>…………………....</a:t>
            </a:r>
            <a:r>
              <a:rPr lang="en-US" sz="2800" b="1" cap="small" dirty="0">
                <a:solidFill>
                  <a:schemeClr val="bg1"/>
                </a:solidFill>
              </a:rPr>
              <a:t>8 million</a:t>
            </a:r>
            <a:endParaRPr lang="en-US" sz="3200" b="1" cap="small" dirty="0">
              <a:solidFill>
                <a:schemeClr val="bg1"/>
              </a:solidFill>
            </a:endParaRPr>
          </a:p>
          <a:p>
            <a:endParaRPr lang="en-US" sz="1000" i="1" u="sng" cap="small" dirty="0">
              <a:solidFill>
                <a:schemeClr val="accent1">
                  <a:lumMod val="20000"/>
                  <a:lumOff val="80000"/>
                </a:schemeClr>
              </a:solidFill>
            </a:endParaRPr>
          </a:p>
          <a:p>
            <a:endParaRPr lang="en-US" sz="1000" u="sng" cap="small" dirty="0">
              <a:solidFill>
                <a:schemeClr val="accent1">
                  <a:lumMod val="20000"/>
                  <a:lumOff val="80000"/>
                </a:schemeClr>
              </a:solidFill>
            </a:endParaRPr>
          </a:p>
          <a:p>
            <a:r>
              <a:rPr lang="en-US" sz="1000" u="sng" cap="small" dirty="0">
                <a:solidFill>
                  <a:schemeClr val="accent1">
                    <a:lumMod val="20000"/>
                    <a:lumOff val="80000"/>
                  </a:schemeClr>
                </a:solidFill>
              </a:rPr>
              <a:t>Sources:</a:t>
            </a:r>
          </a:p>
          <a:p>
            <a:r>
              <a:rPr lang="en-US" sz="1000" i="1" cap="small" dirty="0">
                <a:solidFill>
                  <a:schemeClr val="accent1">
                    <a:lumMod val="20000"/>
                    <a:lumOff val="80000"/>
                  </a:schemeClr>
                </a:solidFill>
              </a:rPr>
              <a:t>Syrian Observatory for Human Rights</a:t>
            </a:r>
          </a:p>
          <a:p>
            <a:r>
              <a:rPr lang="en-US" sz="1000" i="1" cap="small" dirty="0">
                <a:solidFill>
                  <a:schemeClr val="accent1">
                    <a:lumMod val="20000"/>
                    <a:lumOff val="80000"/>
                  </a:schemeClr>
                </a:solidFill>
              </a:rPr>
              <a:t>UNHCR</a:t>
            </a:r>
          </a:p>
          <a:p>
            <a:r>
              <a:rPr lang="en-US" sz="1000" i="1" cap="small" dirty="0">
                <a:solidFill>
                  <a:schemeClr val="accent1">
                    <a:lumMod val="20000"/>
                    <a:lumOff val="80000"/>
                  </a:schemeClr>
                </a:solidFill>
              </a:rPr>
              <a:t>CIA </a:t>
            </a:r>
            <a:r>
              <a:rPr lang="en-US" sz="1000" i="1" cap="small" dirty="0" err="1">
                <a:solidFill>
                  <a:schemeClr val="accent1">
                    <a:lumMod val="20000"/>
                    <a:lumOff val="80000"/>
                  </a:schemeClr>
                </a:solidFill>
              </a:rPr>
              <a:t>WorldFactbook</a:t>
            </a:r>
            <a:endParaRPr lang="en-US" sz="1000" i="1" cap="small" dirty="0">
              <a:solidFill>
                <a:schemeClr val="accent1">
                  <a:lumMod val="20000"/>
                  <a:lumOff val="80000"/>
                </a:schemeClr>
              </a:solidFill>
            </a:endParaRPr>
          </a:p>
          <a:p>
            <a:endParaRPr lang="en-US" sz="2400" cap="small" dirty="0">
              <a:solidFill>
                <a:schemeClr val="accent1">
                  <a:lumMod val="20000"/>
                  <a:lumOff val="80000"/>
                </a:schemeClr>
              </a:solidFill>
            </a:endParaRPr>
          </a:p>
        </p:txBody>
      </p:sp>
      <p:sp>
        <p:nvSpPr>
          <p:cNvPr id="3" name="TextBox 2">
            <a:extLst>
              <a:ext uri="{FF2B5EF4-FFF2-40B4-BE49-F238E27FC236}">
                <a16:creationId xmlns:a16="http://schemas.microsoft.com/office/drawing/2014/main" id="{D01604E3-6653-4A27-840A-B9E4DBEC755C}"/>
              </a:ext>
            </a:extLst>
          </p:cNvPr>
          <p:cNvSpPr txBox="1"/>
          <p:nvPr/>
        </p:nvSpPr>
        <p:spPr>
          <a:xfrm>
            <a:off x="8369300" y="3071396"/>
            <a:ext cx="3714750" cy="338554"/>
          </a:xfrm>
          <a:prstGeom prst="rect">
            <a:avLst/>
          </a:prstGeom>
          <a:noFill/>
        </p:spPr>
        <p:txBody>
          <a:bodyPr wrap="square" rtlCol="0">
            <a:spAutoFit/>
          </a:bodyPr>
          <a:lstStyle/>
          <a:p>
            <a:r>
              <a:rPr lang="en-US" sz="1600" dirty="0">
                <a:solidFill>
                  <a:schemeClr val="bg1"/>
                </a:solidFill>
              </a:rPr>
              <a:t>(</a:t>
            </a:r>
            <a:r>
              <a:rPr lang="en-US" sz="1600" i="1" dirty="0">
                <a:solidFill>
                  <a:schemeClr val="bg1"/>
                </a:solidFill>
              </a:rPr>
              <a:t>There are no agreed upon estimates)</a:t>
            </a:r>
            <a:endParaRPr lang="en-US" sz="1600" dirty="0"/>
          </a:p>
        </p:txBody>
      </p:sp>
      <p:sp>
        <p:nvSpPr>
          <p:cNvPr id="20" name="Title 1">
            <a:extLst>
              <a:ext uri="{FF2B5EF4-FFF2-40B4-BE49-F238E27FC236}">
                <a16:creationId xmlns:a16="http://schemas.microsoft.com/office/drawing/2014/main" id="{6B4BDEB9-AEF9-480D-BB77-F2B9DFBD267E}"/>
              </a:ext>
            </a:extLst>
          </p:cNvPr>
          <p:cNvSpPr txBox="1">
            <a:spLocks/>
          </p:cNvSpPr>
          <p:nvPr/>
        </p:nvSpPr>
        <p:spPr bwMode="black">
          <a:xfrm>
            <a:off x="2231136" y="25603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a:t>The Conflict in Syria</a:t>
            </a:r>
            <a:endParaRPr lang="en-US" dirty="0"/>
          </a:p>
        </p:txBody>
      </p:sp>
    </p:spTree>
    <p:extLst>
      <p:ext uri="{BB962C8B-B14F-4D97-AF65-F5344CB8AC3E}">
        <p14:creationId xmlns:p14="http://schemas.microsoft.com/office/powerpoint/2010/main" val="1928080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2FA0F6-5105-4C7E-941E-95760B74D955}"/>
              </a:ext>
            </a:extLst>
          </p:cNvPr>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Effect>
                      <a14:sharpenSoften amount="-50000"/>
                    </a14:imgEffect>
                    <a14:imgEffect>
                      <a14:brightnessContrast bright="-40000" contrast="-20000"/>
                    </a14:imgEffect>
                  </a14:imgLayer>
                </a14:imgProps>
              </a:ext>
            </a:extLst>
          </a:blip>
          <a:stretch>
            <a:fillRect/>
          </a:stretch>
        </p:blipFill>
        <p:spPr>
          <a:xfrm>
            <a:off x="-264496" y="-947058"/>
            <a:ext cx="12720991" cy="9540743"/>
          </a:xfrm>
          <a:prstGeom prst="rect">
            <a:avLst/>
          </a:prstGeom>
        </p:spPr>
      </p:pic>
      <p:pic>
        <p:nvPicPr>
          <p:cNvPr id="9" name="Picture 8">
            <a:extLst>
              <a:ext uri="{FF2B5EF4-FFF2-40B4-BE49-F238E27FC236}">
                <a16:creationId xmlns:a16="http://schemas.microsoft.com/office/drawing/2014/main" id="{50B2A45B-5B33-4105-8F91-B1E84DB57BD2}"/>
              </a:ext>
            </a:extLst>
          </p:cNvPr>
          <p:cNvPicPr>
            <a:picLocks noChangeAspect="1"/>
          </p:cNvPicPr>
          <p:nvPr/>
        </p:nvPicPr>
        <p:blipFill>
          <a:blip r:embed="rId5"/>
          <a:stretch>
            <a:fillRect/>
          </a:stretch>
        </p:blipFill>
        <p:spPr>
          <a:xfrm>
            <a:off x="1524000" y="0"/>
            <a:ext cx="9144000" cy="6858000"/>
          </a:xfrm>
          <a:prstGeom prst="rect">
            <a:avLst/>
          </a:prstGeom>
        </p:spPr>
      </p:pic>
      <p:sp>
        <p:nvSpPr>
          <p:cNvPr id="6" name="TextBox 5">
            <a:extLst>
              <a:ext uri="{FF2B5EF4-FFF2-40B4-BE49-F238E27FC236}">
                <a16:creationId xmlns:a16="http://schemas.microsoft.com/office/drawing/2014/main" id="{03CB93C0-D59F-4692-AB2A-495092A1992D}"/>
              </a:ext>
            </a:extLst>
          </p:cNvPr>
          <p:cNvSpPr txBox="1"/>
          <p:nvPr/>
        </p:nvSpPr>
        <p:spPr>
          <a:xfrm>
            <a:off x="9934279" y="6596390"/>
            <a:ext cx="953187" cy="261610"/>
          </a:xfrm>
          <a:prstGeom prst="rect">
            <a:avLst/>
          </a:prstGeom>
          <a:noFill/>
        </p:spPr>
        <p:txBody>
          <a:bodyPr wrap="square" rtlCol="0">
            <a:spAutoFit/>
          </a:bodyPr>
          <a:lstStyle/>
          <a:p>
            <a:r>
              <a:rPr lang="en-US" sz="1100" dirty="0">
                <a:solidFill>
                  <a:schemeClr val="bg1"/>
                </a:solidFill>
              </a:rPr>
              <a:t>Al-Jazeera</a:t>
            </a:r>
          </a:p>
        </p:txBody>
      </p:sp>
      <p:sp>
        <p:nvSpPr>
          <p:cNvPr id="7" name="TextBox 6">
            <a:extLst>
              <a:ext uri="{FF2B5EF4-FFF2-40B4-BE49-F238E27FC236}">
                <a16:creationId xmlns:a16="http://schemas.microsoft.com/office/drawing/2014/main" id="{849F2257-EBEE-418F-BBD4-53939861C103}"/>
              </a:ext>
            </a:extLst>
          </p:cNvPr>
          <p:cNvSpPr txBox="1"/>
          <p:nvPr/>
        </p:nvSpPr>
        <p:spPr>
          <a:xfrm>
            <a:off x="1524000" y="6396335"/>
            <a:ext cx="8375579" cy="46166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2400" dirty="0">
                <a:solidFill>
                  <a:schemeClr val="bg1"/>
                </a:solidFill>
              </a:rPr>
              <a:t>Omar ibn Abdul Aziz Hospital (AKA M2) in Aleppo, Syria</a:t>
            </a:r>
          </a:p>
        </p:txBody>
      </p:sp>
    </p:spTree>
    <p:extLst>
      <p:ext uri="{BB962C8B-B14F-4D97-AF65-F5344CB8AC3E}">
        <p14:creationId xmlns:p14="http://schemas.microsoft.com/office/powerpoint/2010/main" val="18352785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3">
            <a:extLst>
              <a:ext uri="{FF2B5EF4-FFF2-40B4-BE49-F238E27FC236}">
                <a16:creationId xmlns:a16="http://schemas.microsoft.com/office/drawing/2014/main" id="{393179DB-F355-4160-9584-DB4A06D150C4}"/>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9025" t="16320" r="604" b="3426"/>
          <a:stretch/>
        </p:blipFill>
        <p:spPr>
          <a:xfrm>
            <a:off x="-424543" y="-136071"/>
            <a:ext cx="13062857" cy="7336971"/>
          </a:xfrm>
          <a:prstGeom prst="rect">
            <a:avLst/>
          </a:prstGeom>
        </p:spPr>
      </p:pic>
      <p:pic>
        <p:nvPicPr>
          <p:cNvPr id="9" name="Content Placeholder 3">
            <a:extLst>
              <a:ext uri="{FF2B5EF4-FFF2-40B4-BE49-F238E27FC236}">
                <a16:creationId xmlns:a16="http://schemas.microsoft.com/office/drawing/2014/main" id="{C801F475-9034-4423-A1A9-05C9D0904EA1}"/>
              </a:ext>
            </a:extLst>
          </p:cNvPr>
          <p:cNvPicPr>
            <a:picLocks noGrp="1" noChangeAspect="1"/>
          </p:cNvPicPr>
          <p:nvPr>
            <p:ph idx="1"/>
          </p:nvPr>
        </p:nvPicPr>
        <p:blipFill rotWithShape="1">
          <a:blip r:embed="rId5"/>
          <a:srcRect l="18259" t="11909" r="-474" b="-9140"/>
          <a:stretch/>
        </p:blipFill>
        <p:spPr>
          <a:xfrm>
            <a:off x="413715" y="0"/>
            <a:ext cx="11364570" cy="7560129"/>
          </a:xfrm>
          <a:prstGeom prst="rect">
            <a:avLst/>
          </a:prstGeom>
        </p:spPr>
      </p:pic>
      <p:sp>
        <p:nvSpPr>
          <p:cNvPr id="12" name="Oval 11">
            <a:extLst>
              <a:ext uri="{FF2B5EF4-FFF2-40B4-BE49-F238E27FC236}">
                <a16:creationId xmlns:a16="http://schemas.microsoft.com/office/drawing/2014/main" id="{8C85F224-7A41-453A-883F-8947A6B29505}"/>
              </a:ext>
            </a:extLst>
          </p:cNvPr>
          <p:cNvSpPr/>
          <p:nvPr/>
        </p:nvSpPr>
        <p:spPr>
          <a:xfrm>
            <a:off x="3853542" y="2095501"/>
            <a:ext cx="1992088" cy="1926772"/>
          </a:xfrm>
          <a:prstGeom prst="ellipse">
            <a:avLst/>
          </a:prstGeom>
          <a:noFill/>
          <a:ln w="381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B75B1443-4CC2-4F3B-B82C-D2638BE55DEA}"/>
              </a:ext>
            </a:extLst>
          </p:cNvPr>
          <p:cNvSpPr txBox="1"/>
          <p:nvPr/>
        </p:nvSpPr>
        <p:spPr>
          <a:xfrm>
            <a:off x="413715" y="6396335"/>
            <a:ext cx="2329485" cy="46166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2400" dirty="0">
                <a:solidFill>
                  <a:schemeClr val="bg1"/>
                </a:solidFill>
              </a:rPr>
              <a:t>M2: 8/5/2016</a:t>
            </a:r>
          </a:p>
        </p:txBody>
      </p:sp>
      <p:sp>
        <p:nvSpPr>
          <p:cNvPr id="3" name="Freeform: Shape 2">
            <a:extLst>
              <a:ext uri="{FF2B5EF4-FFF2-40B4-BE49-F238E27FC236}">
                <a16:creationId xmlns:a16="http://schemas.microsoft.com/office/drawing/2014/main" id="{E9905C18-9CBE-4A3C-83C5-93124B926C7F}"/>
              </a:ext>
            </a:extLst>
          </p:cNvPr>
          <p:cNvSpPr/>
          <p:nvPr/>
        </p:nvSpPr>
        <p:spPr>
          <a:xfrm>
            <a:off x="4795157" y="3173186"/>
            <a:ext cx="1834243" cy="2019300"/>
          </a:xfrm>
          <a:custGeom>
            <a:avLst/>
            <a:gdLst>
              <a:gd name="connsiteX0" fmla="*/ 707572 w 1834243"/>
              <a:gd name="connsiteY0" fmla="*/ 0 h 2019300"/>
              <a:gd name="connsiteX1" fmla="*/ 0 w 1834243"/>
              <a:gd name="connsiteY1" fmla="*/ 1159328 h 2019300"/>
              <a:gd name="connsiteX2" fmla="*/ 304800 w 1834243"/>
              <a:gd name="connsiteY2" fmla="*/ 1338943 h 2019300"/>
              <a:gd name="connsiteX3" fmla="*/ 555172 w 1834243"/>
              <a:gd name="connsiteY3" fmla="*/ 1050471 h 2019300"/>
              <a:gd name="connsiteX4" fmla="*/ 702129 w 1834243"/>
              <a:gd name="connsiteY4" fmla="*/ 1099457 h 2019300"/>
              <a:gd name="connsiteX5" fmla="*/ 598714 w 1834243"/>
              <a:gd name="connsiteY5" fmla="*/ 1322614 h 2019300"/>
              <a:gd name="connsiteX6" fmla="*/ 462643 w 1834243"/>
              <a:gd name="connsiteY6" fmla="*/ 1485900 h 2019300"/>
              <a:gd name="connsiteX7" fmla="*/ 451757 w 1834243"/>
              <a:gd name="connsiteY7" fmla="*/ 1817914 h 2019300"/>
              <a:gd name="connsiteX8" fmla="*/ 816429 w 1834243"/>
              <a:gd name="connsiteY8" fmla="*/ 2019300 h 2019300"/>
              <a:gd name="connsiteX9" fmla="*/ 1834243 w 1834243"/>
              <a:gd name="connsiteY9" fmla="*/ 495300 h 2019300"/>
              <a:gd name="connsiteX10" fmla="*/ 1687286 w 1834243"/>
              <a:gd name="connsiteY10" fmla="*/ 288471 h 2019300"/>
              <a:gd name="connsiteX11" fmla="*/ 1475014 w 1834243"/>
              <a:gd name="connsiteY11" fmla="*/ 206828 h 2019300"/>
              <a:gd name="connsiteX12" fmla="*/ 1088572 w 1834243"/>
              <a:gd name="connsiteY12" fmla="*/ 146957 h 2019300"/>
              <a:gd name="connsiteX13" fmla="*/ 707572 w 1834243"/>
              <a:gd name="connsiteY13" fmla="*/ 0 h 201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34243" h="2019300">
                <a:moveTo>
                  <a:pt x="707572" y="0"/>
                </a:moveTo>
                <a:lnTo>
                  <a:pt x="0" y="1159328"/>
                </a:lnTo>
                <a:lnTo>
                  <a:pt x="304800" y="1338943"/>
                </a:lnTo>
                <a:lnTo>
                  <a:pt x="555172" y="1050471"/>
                </a:lnTo>
                <a:lnTo>
                  <a:pt x="702129" y="1099457"/>
                </a:lnTo>
                <a:lnTo>
                  <a:pt x="598714" y="1322614"/>
                </a:lnTo>
                <a:lnTo>
                  <a:pt x="462643" y="1485900"/>
                </a:lnTo>
                <a:lnTo>
                  <a:pt x="451757" y="1817914"/>
                </a:lnTo>
                <a:lnTo>
                  <a:pt x="816429" y="2019300"/>
                </a:lnTo>
                <a:lnTo>
                  <a:pt x="1834243" y="495300"/>
                </a:lnTo>
                <a:lnTo>
                  <a:pt x="1687286" y="288471"/>
                </a:lnTo>
                <a:lnTo>
                  <a:pt x="1475014" y="206828"/>
                </a:lnTo>
                <a:lnTo>
                  <a:pt x="1088572" y="146957"/>
                </a:lnTo>
                <a:lnTo>
                  <a:pt x="707572" y="0"/>
                </a:lnTo>
                <a:close/>
              </a:path>
            </a:pathLst>
          </a:custGeom>
          <a:solidFill>
            <a:schemeClr val="bg2">
              <a:lumMod val="75000"/>
              <a:alpha val="27000"/>
            </a:schemeClr>
          </a:solidFill>
          <a:ln w="38100">
            <a:solidFill>
              <a:srgbClr val="00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4216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3">
            <a:extLst>
              <a:ext uri="{FF2B5EF4-FFF2-40B4-BE49-F238E27FC236}">
                <a16:creationId xmlns:a16="http://schemas.microsoft.com/office/drawing/2014/main" id="{79D77F55-FC9F-4720-AEF8-C02568F77259}"/>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40000" contrast="-20000"/>
                    </a14:imgEffect>
                  </a14:imgLayer>
                </a14:imgProps>
              </a:ext>
            </a:extLst>
          </a:blip>
          <a:srcRect l="19025" t="16320" r="604" b="3426"/>
          <a:stretch/>
        </p:blipFill>
        <p:spPr>
          <a:xfrm>
            <a:off x="-424543" y="-141514"/>
            <a:ext cx="13062857" cy="7336971"/>
          </a:xfrm>
          <a:prstGeom prst="rect">
            <a:avLst/>
          </a:prstGeom>
        </p:spPr>
      </p:pic>
      <p:pic>
        <p:nvPicPr>
          <p:cNvPr id="9" name="Content Placeholder 3">
            <a:extLst>
              <a:ext uri="{FF2B5EF4-FFF2-40B4-BE49-F238E27FC236}">
                <a16:creationId xmlns:a16="http://schemas.microsoft.com/office/drawing/2014/main" id="{19FF9E85-8DF6-4ED8-A4EE-37A979CA5800}"/>
              </a:ext>
            </a:extLst>
          </p:cNvPr>
          <p:cNvPicPr>
            <a:picLocks noGrp="1" noChangeAspect="1"/>
          </p:cNvPicPr>
          <p:nvPr>
            <p:ph idx="1"/>
          </p:nvPr>
        </p:nvPicPr>
        <p:blipFill rotWithShape="1">
          <a:blip r:embed="rId4"/>
          <a:srcRect l="18556" t="12233"/>
          <a:stretch/>
        </p:blipFill>
        <p:spPr>
          <a:xfrm>
            <a:off x="439179" y="0"/>
            <a:ext cx="11313641" cy="6858000"/>
          </a:xfrm>
          <a:prstGeom prst="rect">
            <a:avLst/>
          </a:prstGeom>
        </p:spPr>
      </p:pic>
      <p:sp>
        <p:nvSpPr>
          <p:cNvPr id="8" name="Oval 7">
            <a:extLst>
              <a:ext uri="{FF2B5EF4-FFF2-40B4-BE49-F238E27FC236}">
                <a16:creationId xmlns:a16="http://schemas.microsoft.com/office/drawing/2014/main" id="{AFA2D366-D254-40B8-9997-6739B3708290}"/>
              </a:ext>
            </a:extLst>
          </p:cNvPr>
          <p:cNvSpPr/>
          <p:nvPr/>
        </p:nvSpPr>
        <p:spPr>
          <a:xfrm>
            <a:off x="3875314" y="2117273"/>
            <a:ext cx="1992088" cy="1926772"/>
          </a:xfrm>
          <a:prstGeom prst="ellipse">
            <a:avLst/>
          </a:prstGeom>
          <a:noFill/>
          <a:ln w="381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341768BF-77AF-4637-B045-E60A42BECC67}"/>
              </a:ext>
            </a:extLst>
          </p:cNvPr>
          <p:cNvSpPr txBox="1"/>
          <p:nvPr/>
        </p:nvSpPr>
        <p:spPr>
          <a:xfrm>
            <a:off x="439179" y="6396335"/>
            <a:ext cx="2282250" cy="46166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2400" dirty="0">
                <a:solidFill>
                  <a:schemeClr val="bg1"/>
                </a:solidFill>
              </a:rPr>
              <a:t>M2: 8/10/2016</a:t>
            </a:r>
          </a:p>
        </p:txBody>
      </p:sp>
    </p:spTree>
    <p:extLst>
      <p:ext uri="{BB962C8B-B14F-4D97-AF65-F5344CB8AC3E}">
        <p14:creationId xmlns:p14="http://schemas.microsoft.com/office/powerpoint/2010/main" val="16096157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a:extLst>
              <a:ext uri="{FF2B5EF4-FFF2-40B4-BE49-F238E27FC236}">
                <a16:creationId xmlns:a16="http://schemas.microsoft.com/office/drawing/2014/main" id="{18E51C03-189B-43AD-A5DD-5C485F9BB9E8}"/>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40000" contrast="-20000"/>
                    </a14:imgEffect>
                  </a14:imgLayer>
                </a14:imgProps>
              </a:ext>
            </a:extLst>
          </a:blip>
          <a:srcRect l="19025" t="16320" r="604" b="3426"/>
          <a:stretch/>
        </p:blipFill>
        <p:spPr>
          <a:xfrm>
            <a:off x="-424543" y="-136071"/>
            <a:ext cx="13062857" cy="7336971"/>
          </a:xfrm>
          <a:prstGeom prst="rect">
            <a:avLst/>
          </a:prstGeom>
        </p:spPr>
      </p:pic>
      <p:pic>
        <p:nvPicPr>
          <p:cNvPr id="9" name="Content Placeholder 3">
            <a:extLst>
              <a:ext uri="{FF2B5EF4-FFF2-40B4-BE49-F238E27FC236}">
                <a16:creationId xmlns:a16="http://schemas.microsoft.com/office/drawing/2014/main" id="{19FF9E85-8DF6-4ED8-A4EE-37A979CA5800}"/>
              </a:ext>
            </a:extLst>
          </p:cNvPr>
          <p:cNvPicPr>
            <a:picLocks noGrp="1" noChangeAspect="1"/>
          </p:cNvPicPr>
          <p:nvPr>
            <p:ph idx="1"/>
          </p:nvPr>
        </p:nvPicPr>
        <p:blipFill rotWithShape="1">
          <a:blip r:embed="rId4"/>
          <a:srcRect l="18556" t="12233"/>
          <a:stretch/>
        </p:blipFill>
        <p:spPr>
          <a:xfrm>
            <a:off x="439179" y="0"/>
            <a:ext cx="11313641" cy="6858000"/>
          </a:xfrm>
          <a:prstGeom prst="rect">
            <a:avLst/>
          </a:prstGeom>
        </p:spPr>
      </p:pic>
      <p:sp>
        <p:nvSpPr>
          <p:cNvPr id="4" name="Oval 3">
            <a:extLst>
              <a:ext uri="{FF2B5EF4-FFF2-40B4-BE49-F238E27FC236}">
                <a16:creationId xmlns:a16="http://schemas.microsoft.com/office/drawing/2014/main" id="{003D91A1-14F5-45CB-8C0E-44BA73D5DA20}"/>
              </a:ext>
            </a:extLst>
          </p:cNvPr>
          <p:cNvSpPr/>
          <p:nvPr/>
        </p:nvSpPr>
        <p:spPr>
          <a:xfrm>
            <a:off x="5927269" y="685798"/>
            <a:ext cx="2253346" cy="2226129"/>
          </a:xfrm>
          <a:prstGeom prst="ellipse">
            <a:avLst/>
          </a:prstGeom>
          <a:noFill/>
          <a:ln w="381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37E1B6AF-B529-492E-B0BF-F5F43D3D1643}"/>
              </a:ext>
            </a:extLst>
          </p:cNvPr>
          <p:cNvSpPr/>
          <p:nvPr/>
        </p:nvSpPr>
        <p:spPr>
          <a:xfrm>
            <a:off x="5050971" y="3303814"/>
            <a:ext cx="2590801" cy="2345872"/>
          </a:xfrm>
          <a:prstGeom prst="ellipse">
            <a:avLst/>
          </a:prstGeom>
          <a:noFill/>
          <a:ln w="381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B653A89F-C07E-40A2-A9AA-D6ED2E384F0B}"/>
              </a:ext>
            </a:extLst>
          </p:cNvPr>
          <p:cNvSpPr txBox="1"/>
          <p:nvPr/>
        </p:nvSpPr>
        <p:spPr>
          <a:xfrm>
            <a:off x="439179" y="6396335"/>
            <a:ext cx="2282250" cy="46166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2400" dirty="0">
                <a:solidFill>
                  <a:schemeClr val="bg1"/>
                </a:solidFill>
              </a:rPr>
              <a:t>M2: 8/10/2016</a:t>
            </a:r>
          </a:p>
        </p:txBody>
      </p:sp>
    </p:spTree>
    <p:extLst>
      <p:ext uri="{BB962C8B-B14F-4D97-AF65-F5344CB8AC3E}">
        <p14:creationId xmlns:p14="http://schemas.microsoft.com/office/powerpoint/2010/main" val="3392941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Content Placeholder 3">
            <a:extLst>
              <a:ext uri="{FF2B5EF4-FFF2-40B4-BE49-F238E27FC236}">
                <a16:creationId xmlns:a16="http://schemas.microsoft.com/office/drawing/2014/main" id="{ADC9BDAF-5D07-45BD-BFFF-E104F1D929AE}"/>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9025" t="16320" r="604" b="3426"/>
          <a:stretch/>
        </p:blipFill>
        <p:spPr>
          <a:xfrm>
            <a:off x="-424543" y="-136071"/>
            <a:ext cx="13062857" cy="7336971"/>
          </a:xfrm>
          <a:prstGeom prst="rect">
            <a:avLst/>
          </a:prstGeom>
        </p:spPr>
      </p:pic>
      <p:sp>
        <p:nvSpPr>
          <p:cNvPr id="15" name="Content Placeholder 14">
            <a:extLst>
              <a:ext uri="{FF2B5EF4-FFF2-40B4-BE49-F238E27FC236}">
                <a16:creationId xmlns:a16="http://schemas.microsoft.com/office/drawing/2014/main" id="{38253B3C-D15C-4BAF-A8BE-D9BF36E65371}"/>
              </a:ext>
            </a:extLst>
          </p:cNvPr>
          <p:cNvSpPr>
            <a:spLocks noGrp="1"/>
          </p:cNvSpPr>
          <p:nvPr>
            <p:ph idx="1"/>
          </p:nvPr>
        </p:nvSpPr>
        <p:spPr/>
        <p:txBody>
          <a:bodyPr/>
          <a:lstStyle/>
          <a:p>
            <a:endParaRPr lang="en-US"/>
          </a:p>
        </p:txBody>
      </p:sp>
      <p:pic>
        <p:nvPicPr>
          <p:cNvPr id="18" name="Picture 17">
            <a:extLst>
              <a:ext uri="{FF2B5EF4-FFF2-40B4-BE49-F238E27FC236}">
                <a16:creationId xmlns:a16="http://schemas.microsoft.com/office/drawing/2014/main" id="{314999CA-6125-4840-B156-919EB65165B4}"/>
              </a:ext>
            </a:extLst>
          </p:cNvPr>
          <p:cNvPicPr>
            <a:picLocks noChangeAspect="1"/>
          </p:cNvPicPr>
          <p:nvPr/>
        </p:nvPicPr>
        <p:blipFill rotWithShape="1">
          <a:blip r:embed="rId5"/>
          <a:srcRect l="18300" t="12143"/>
          <a:stretch/>
        </p:blipFill>
        <p:spPr>
          <a:xfrm>
            <a:off x="427216" y="-10886"/>
            <a:ext cx="11337567" cy="6857999"/>
          </a:xfrm>
          <a:prstGeom prst="rect">
            <a:avLst/>
          </a:prstGeom>
        </p:spPr>
      </p:pic>
      <p:sp>
        <p:nvSpPr>
          <p:cNvPr id="20" name="Oval 19">
            <a:extLst>
              <a:ext uri="{FF2B5EF4-FFF2-40B4-BE49-F238E27FC236}">
                <a16:creationId xmlns:a16="http://schemas.microsoft.com/office/drawing/2014/main" id="{34863C41-B1D1-4D78-AA1B-B556FCD60ED7}"/>
              </a:ext>
            </a:extLst>
          </p:cNvPr>
          <p:cNvSpPr/>
          <p:nvPr/>
        </p:nvSpPr>
        <p:spPr>
          <a:xfrm>
            <a:off x="5927269" y="685798"/>
            <a:ext cx="2253346" cy="2226129"/>
          </a:xfrm>
          <a:prstGeom prst="ellipse">
            <a:avLst/>
          </a:prstGeom>
          <a:noFill/>
          <a:ln w="381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0DD5313A-5A11-4DB3-9BD7-8444BCF3D418}"/>
              </a:ext>
            </a:extLst>
          </p:cNvPr>
          <p:cNvSpPr/>
          <p:nvPr/>
        </p:nvSpPr>
        <p:spPr>
          <a:xfrm>
            <a:off x="5050971" y="3303814"/>
            <a:ext cx="2590801" cy="2345872"/>
          </a:xfrm>
          <a:prstGeom prst="ellipse">
            <a:avLst/>
          </a:prstGeom>
          <a:noFill/>
          <a:ln w="381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251E3DA5-587F-449F-84A9-5EE4FE68085E}"/>
              </a:ext>
            </a:extLst>
          </p:cNvPr>
          <p:cNvSpPr txBox="1"/>
          <p:nvPr/>
        </p:nvSpPr>
        <p:spPr>
          <a:xfrm>
            <a:off x="427216" y="6396335"/>
            <a:ext cx="2095500" cy="46166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2400" dirty="0">
                <a:solidFill>
                  <a:schemeClr val="bg1"/>
                </a:solidFill>
              </a:rPr>
              <a:t>M2: 2/19/2017</a:t>
            </a:r>
          </a:p>
        </p:txBody>
      </p:sp>
      <p:sp>
        <p:nvSpPr>
          <p:cNvPr id="28" name="TextBox 27">
            <a:extLst>
              <a:ext uri="{FF2B5EF4-FFF2-40B4-BE49-F238E27FC236}">
                <a16:creationId xmlns:a16="http://schemas.microsoft.com/office/drawing/2014/main" id="{B16309E9-DBAD-4285-A7E2-7C1F6925EBB2}"/>
              </a:ext>
            </a:extLst>
          </p:cNvPr>
          <p:cNvSpPr txBox="1"/>
          <p:nvPr/>
        </p:nvSpPr>
        <p:spPr>
          <a:xfrm>
            <a:off x="1403601" y="913682"/>
            <a:ext cx="2743419" cy="48936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2400" dirty="0"/>
              <a:t>3 June 2016</a:t>
            </a:r>
          </a:p>
          <a:p>
            <a:r>
              <a:rPr lang="en-US" sz="2400" dirty="0"/>
              <a:t>14 June 2016</a:t>
            </a:r>
          </a:p>
          <a:p>
            <a:r>
              <a:rPr lang="en-US" sz="2400" dirty="0"/>
              <a:t>14 July 2016</a:t>
            </a:r>
          </a:p>
          <a:p>
            <a:r>
              <a:rPr lang="en-US" sz="2400" dirty="0"/>
              <a:t>16 July 2016</a:t>
            </a:r>
          </a:p>
          <a:p>
            <a:r>
              <a:rPr lang="en-US" sz="2400" dirty="0"/>
              <a:t>1 August 2016</a:t>
            </a:r>
          </a:p>
          <a:p>
            <a:r>
              <a:rPr lang="en-US" sz="2400" dirty="0"/>
              <a:t>5 August 2016</a:t>
            </a:r>
          </a:p>
          <a:p>
            <a:r>
              <a:rPr lang="en-US" sz="2400" dirty="0"/>
              <a:t>11 August 2016</a:t>
            </a:r>
          </a:p>
          <a:p>
            <a:r>
              <a:rPr lang="en-US" sz="2400" dirty="0"/>
              <a:t>23 September 2016</a:t>
            </a:r>
          </a:p>
          <a:p>
            <a:r>
              <a:rPr lang="en-US" sz="2400" dirty="0"/>
              <a:t>26 September 2016</a:t>
            </a:r>
          </a:p>
          <a:p>
            <a:r>
              <a:rPr lang="en-US" sz="2400" dirty="0"/>
              <a:t>28 September 2016</a:t>
            </a:r>
          </a:p>
          <a:p>
            <a:r>
              <a:rPr lang="en-US" sz="2400" dirty="0"/>
              <a:t>18 November 2016</a:t>
            </a:r>
          </a:p>
          <a:p>
            <a:r>
              <a:rPr lang="en-US" sz="2400" dirty="0"/>
              <a:t>4 December 2016</a:t>
            </a:r>
          </a:p>
          <a:p>
            <a:r>
              <a:rPr lang="en-US" sz="2400" dirty="0"/>
              <a:t>14 December 2016</a:t>
            </a:r>
          </a:p>
        </p:txBody>
      </p:sp>
    </p:spTree>
    <p:extLst>
      <p:ext uri="{BB962C8B-B14F-4D97-AF65-F5344CB8AC3E}">
        <p14:creationId xmlns:p14="http://schemas.microsoft.com/office/powerpoint/2010/main" val="56991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8EC7-BF6C-4163-B622-6C71FDBBCE24}"/>
              </a:ext>
            </a:extLst>
          </p:cNvPr>
          <p:cNvSpPr>
            <a:spLocks noGrp="1"/>
          </p:cNvSpPr>
          <p:nvPr>
            <p:ph type="title"/>
          </p:nvPr>
        </p:nvSpPr>
        <p:spPr>
          <a:xfrm>
            <a:off x="2231136" y="256032"/>
            <a:ext cx="7729728" cy="1188720"/>
          </a:xfrm>
        </p:spPr>
        <p:txBody>
          <a:bodyPr/>
          <a:lstStyle/>
          <a:p>
            <a:r>
              <a:rPr lang="en-US" dirty="0"/>
              <a:t>The Conflict in Syria</a:t>
            </a:r>
          </a:p>
        </p:txBody>
      </p:sp>
      <p:graphicFrame>
        <p:nvGraphicFramePr>
          <p:cNvPr id="6" name="Table 5">
            <a:extLst>
              <a:ext uri="{FF2B5EF4-FFF2-40B4-BE49-F238E27FC236}">
                <a16:creationId xmlns:a16="http://schemas.microsoft.com/office/drawing/2014/main" id="{765F080B-DB35-4444-BC67-B296DA0721B4}"/>
              </a:ext>
            </a:extLst>
          </p:cNvPr>
          <p:cNvGraphicFramePr>
            <a:graphicFrameLocks noGrp="1"/>
          </p:cNvGraphicFramePr>
          <p:nvPr>
            <p:extLst>
              <p:ext uri="{D42A27DB-BD31-4B8C-83A1-F6EECF244321}">
                <p14:modId xmlns:p14="http://schemas.microsoft.com/office/powerpoint/2010/main" val="451067786"/>
              </p:ext>
            </p:extLst>
          </p:nvPr>
        </p:nvGraphicFramePr>
        <p:xfrm>
          <a:off x="868362" y="1736936"/>
          <a:ext cx="10625370" cy="4731037"/>
        </p:xfrm>
        <a:graphic>
          <a:graphicData uri="http://schemas.openxmlformats.org/drawingml/2006/table">
            <a:tbl>
              <a:tblPr firstRow="1" bandRow="1">
                <a:tableStyleId>{8A107856-5554-42FB-B03E-39F5DBC370BA}</a:tableStyleId>
              </a:tblPr>
              <a:tblGrid>
                <a:gridCol w="10625370">
                  <a:extLst>
                    <a:ext uri="{9D8B030D-6E8A-4147-A177-3AD203B41FA5}">
                      <a16:colId xmlns:a16="http://schemas.microsoft.com/office/drawing/2014/main" val="3629346422"/>
                    </a:ext>
                  </a:extLst>
                </a:gridCol>
              </a:tblGrid>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p>
                  </a:txBody>
                  <a:tcPr/>
                </a:tc>
                <a:extLst>
                  <a:ext uri="{0D108BD9-81ED-4DB2-BD59-A6C34878D82A}">
                    <a16:rowId xmlns:a16="http://schemas.microsoft.com/office/drawing/2014/main" val="193314258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p>
                  </a:txBody>
                  <a:tcPr/>
                </a:tc>
                <a:extLst>
                  <a:ext uri="{0D108BD9-81ED-4DB2-BD59-A6C34878D82A}">
                    <a16:rowId xmlns:a16="http://schemas.microsoft.com/office/drawing/2014/main" val="1781010641"/>
                  </a:ext>
                </a:extLst>
              </a:tr>
              <a:tr h="4467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extLst>
                  <a:ext uri="{0D108BD9-81ED-4DB2-BD59-A6C34878D82A}">
                    <a16:rowId xmlns:a16="http://schemas.microsoft.com/office/drawing/2014/main" val="2843082011"/>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dirty="0"/>
                    </a:p>
                  </a:txBody>
                  <a:tcPr/>
                </a:tc>
                <a:extLst>
                  <a:ext uri="{0D108BD9-81ED-4DB2-BD59-A6C34878D82A}">
                    <a16:rowId xmlns:a16="http://schemas.microsoft.com/office/drawing/2014/main" val="3347425005"/>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lnB w="28575" cap="flat" cmpd="sng" algn="ctr">
                      <a:solidFill>
                        <a:schemeClr val="tx1"/>
                      </a:solidFill>
                      <a:prstDash val="dot"/>
                      <a:round/>
                      <a:headEnd type="none" w="med" len="med"/>
                      <a:tailEnd type="none" w="med" len="med"/>
                    </a:lnB>
                  </a:tcPr>
                </a:tc>
                <a:extLst>
                  <a:ext uri="{0D108BD9-81ED-4DB2-BD59-A6C34878D82A}">
                    <a16:rowId xmlns:a16="http://schemas.microsoft.com/office/drawing/2014/main" val="510536596"/>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p>
                  </a:txBody>
                  <a:tcPr>
                    <a:lnT w="28575" cap="flat" cmpd="sng" algn="ctr">
                      <a:solidFill>
                        <a:schemeClr val="tx1"/>
                      </a:solidFill>
                      <a:prstDash val="dot"/>
                      <a:round/>
                      <a:headEnd type="none" w="med" len="med"/>
                      <a:tailEnd type="none" w="med" len="med"/>
                    </a:lnT>
                  </a:tcPr>
                </a:tc>
                <a:extLst>
                  <a:ext uri="{0D108BD9-81ED-4DB2-BD59-A6C34878D82A}">
                    <a16:rowId xmlns:a16="http://schemas.microsoft.com/office/drawing/2014/main" val="3011044607"/>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386597280"/>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dirty="0"/>
                    </a:p>
                  </a:txBody>
                  <a:tcPr/>
                </a:tc>
                <a:extLst>
                  <a:ext uri="{0D108BD9-81ED-4DB2-BD59-A6C34878D82A}">
                    <a16:rowId xmlns:a16="http://schemas.microsoft.com/office/drawing/2014/main" val="304599667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p>
                  </a:txBody>
                  <a:tcPr/>
                </a:tc>
                <a:extLst>
                  <a:ext uri="{0D108BD9-81ED-4DB2-BD59-A6C34878D82A}">
                    <a16:rowId xmlns:a16="http://schemas.microsoft.com/office/drawing/2014/main" val="2213089434"/>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21269266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2939375185"/>
                  </a:ext>
                </a:extLst>
              </a:tr>
            </a:tbl>
          </a:graphicData>
        </a:graphic>
      </p:graphicFrame>
      <p:sp>
        <p:nvSpPr>
          <p:cNvPr id="7" name="Arrow: Down 6">
            <a:extLst>
              <a:ext uri="{FF2B5EF4-FFF2-40B4-BE49-F238E27FC236}">
                <a16:creationId xmlns:a16="http://schemas.microsoft.com/office/drawing/2014/main" id="{127C4FE6-6223-40D7-8890-4FC5B7CF63C2}"/>
              </a:ext>
            </a:extLst>
          </p:cNvPr>
          <p:cNvSpPr/>
          <p:nvPr/>
        </p:nvSpPr>
        <p:spPr>
          <a:xfrm>
            <a:off x="274320" y="1736935"/>
            <a:ext cx="452511" cy="4731037"/>
          </a:xfrm>
          <a:prstGeom prst="downArrow">
            <a:avLst/>
          </a:prstGeom>
          <a:gradFill>
            <a:gsLst>
              <a:gs pos="50000">
                <a:schemeClr val="accent1">
                  <a:lumMod val="60000"/>
                  <a:lumOff val="40000"/>
                </a:schemeClr>
              </a:gs>
              <a:gs pos="0">
                <a:schemeClr val="accent1">
                  <a:lumMod val="20000"/>
                  <a:lumOff val="80000"/>
                </a:schemeClr>
              </a:gs>
              <a:gs pos="100000">
                <a:schemeClr val="accent1">
                  <a:tint val="82000"/>
                  <a:satMod val="109000"/>
                  <a:lumMod val="103000"/>
                </a:schemeClr>
              </a:gs>
            </a:gsLs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90973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48A5BC73-3985-40CA-9658-692F524E1E2A}"/>
              </a:ext>
            </a:extLst>
          </p:cNvPr>
          <p:cNvPicPr>
            <a:picLocks noGrp="1" noChangeAspect="1"/>
          </p:cNvPicPr>
          <p:nvPr>
            <p:ph idx="1"/>
          </p:nvPr>
        </p:nvPicPr>
        <p:blipFill rotWithShape="1">
          <a:blip r:embed="rId3"/>
          <a:srcRect/>
          <a:stretch/>
        </p:blipFill>
        <p:spPr>
          <a:xfrm>
            <a:off x="20" y="10"/>
            <a:ext cx="12191980" cy="6857990"/>
          </a:xfrm>
          <a:prstGeom prst="rect">
            <a:avLst/>
          </a:prstGeom>
        </p:spPr>
      </p:pic>
      <p:sp>
        <p:nvSpPr>
          <p:cNvPr id="12" name="TextBox 11">
            <a:extLst>
              <a:ext uri="{FF2B5EF4-FFF2-40B4-BE49-F238E27FC236}">
                <a16:creationId xmlns:a16="http://schemas.microsoft.com/office/drawing/2014/main" id="{9A87EDD7-903C-4C48-91CF-7401B4CAF5B9}"/>
              </a:ext>
            </a:extLst>
          </p:cNvPr>
          <p:cNvSpPr txBox="1"/>
          <p:nvPr/>
        </p:nvSpPr>
        <p:spPr>
          <a:xfrm>
            <a:off x="533400" y="6396325"/>
            <a:ext cx="7935686" cy="46166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2400" dirty="0">
                <a:solidFill>
                  <a:schemeClr val="bg1"/>
                </a:solidFill>
              </a:rPr>
              <a:t>According to SAMS: 14 Strikes from June to December 2016</a:t>
            </a:r>
          </a:p>
        </p:txBody>
      </p:sp>
      <p:sp>
        <p:nvSpPr>
          <p:cNvPr id="13" name="Rectangle 12">
            <a:extLst>
              <a:ext uri="{FF2B5EF4-FFF2-40B4-BE49-F238E27FC236}">
                <a16:creationId xmlns:a16="http://schemas.microsoft.com/office/drawing/2014/main" id="{E41F472D-D41D-4194-999B-36919D975C08}"/>
              </a:ext>
            </a:extLst>
          </p:cNvPr>
          <p:cNvSpPr/>
          <p:nvPr/>
        </p:nvSpPr>
        <p:spPr>
          <a:xfrm>
            <a:off x="9227718" y="6134490"/>
            <a:ext cx="3312625" cy="646331"/>
          </a:xfrm>
          <a:prstGeom prst="rect">
            <a:avLst/>
          </a:prstGeom>
        </p:spPr>
        <p:txBody>
          <a:bodyPr wrap="square">
            <a:spAutoFit/>
          </a:bodyPr>
          <a:lstStyle/>
          <a:p>
            <a:r>
              <a:rPr lang="en-US" dirty="0"/>
              <a:t>Courtesy of Union of Medical and Relief Organizations </a:t>
            </a:r>
          </a:p>
        </p:txBody>
      </p:sp>
    </p:spTree>
    <p:extLst>
      <p:ext uri="{BB962C8B-B14F-4D97-AF65-F5344CB8AC3E}">
        <p14:creationId xmlns:p14="http://schemas.microsoft.com/office/powerpoint/2010/main" val="40100141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48A5BC73-3985-40CA-9658-692F524E1E2A}"/>
              </a:ext>
            </a:extLst>
          </p:cNvPr>
          <p:cNvPicPr>
            <a:picLocks noGrp="1" noChangeAspect="1"/>
          </p:cNvPicPr>
          <p:nvPr>
            <p:ph idx="1"/>
          </p:nvPr>
        </p:nvPicPr>
        <p:blipFill rotWithShape="1">
          <a:blip r:embed="rId3">
            <a:extLst>
              <a:ext uri="{BEBA8EAE-BF5A-486C-A8C5-ECC9F3942E4B}">
                <a14:imgProps xmlns:a14="http://schemas.microsoft.com/office/drawing/2010/main">
                  <a14:imgLayer r:embed="rId4">
                    <a14:imgEffect>
                      <a14:artisticWatercolorSponge/>
                    </a14:imgEffect>
                  </a14:imgLayer>
                </a14:imgProps>
              </a:ext>
            </a:extLst>
          </a:blip>
          <a:srcRect/>
          <a:stretch/>
        </p:blipFill>
        <p:spPr>
          <a:xfrm>
            <a:off x="20" y="10"/>
            <a:ext cx="12191980" cy="6857990"/>
          </a:xfrm>
          <a:prstGeom prst="rect">
            <a:avLst/>
          </a:prstGeom>
        </p:spPr>
      </p:pic>
      <p:sp>
        <p:nvSpPr>
          <p:cNvPr id="2" name="TextBox 1">
            <a:extLst>
              <a:ext uri="{FF2B5EF4-FFF2-40B4-BE49-F238E27FC236}">
                <a16:creationId xmlns:a16="http://schemas.microsoft.com/office/drawing/2014/main" id="{E369C259-4E0E-4EFE-A23A-C9B3794A2AE5}"/>
              </a:ext>
            </a:extLst>
          </p:cNvPr>
          <p:cNvSpPr txBox="1"/>
          <p:nvPr/>
        </p:nvSpPr>
        <p:spPr>
          <a:xfrm>
            <a:off x="0" y="0"/>
            <a:ext cx="12191980" cy="7232749"/>
          </a:xfrm>
          <a:prstGeom prst="rect">
            <a:avLst/>
          </a:prstGeom>
          <a:solidFill>
            <a:srgbClr val="586368">
              <a:alpha val="70000"/>
            </a:srgbClr>
          </a:solidFill>
        </p:spPr>
        <p:txBody>
          <a:bodyPr wrap="square" numCol="1" rtlCol="0">
            <a:spAutoFit/>
          </a:bodyPr>
          <a:lstStyle/>
          <a:p>
            <a:pPr>
              <a:spcAft>
                <a:spcPts val="1200"/>
              </a:spcAft>
            </a:pPr>
            <a:endParaRPr lang="en-US" sz="3200" b="1" cap="small" dirty="0">
              <a:solidFill>
                <a:schemeClr val="bg1"/>
              </a:solidFill>
              <a:latin typeface="Adobe Devanagari" panose="02040503050201020203" pitchFamily="18" charset="0"/>
              <a:cs typeface="Adobe Devanagari" panose="02040503050201020203" pitchFamily="18" charset="0"/>
            </a:endParaRPr>
          </a:p>
          <a:p>
            <a:pPr>
              <a:spcAft>
                <a:spcPts val="1200"/>
              </a:spcAft>
            </a:pPr>
            <a:endParaRPr lang="en-US" sz="3200" b="1" cap="small" dirty="0">
              <a:solidFill>
                <a:schemeClr val="bg1"/>
              </a:solidFill>
              <a:latin typeface="Adobe Devanagari" panose="02040503050201020203" pitchFamily="18" charset="0"/>
              <a:cs typeface="Adobe Devanagari" panose="02040503050201020203" pitchFamily="18" charset="0"/>
            </a:endParaRPr>
          </a:p>
          <a:p>
            <a:pPr marL="914400" lvl="1" indent="-457200">
              <a:buFont typeface="Wingdings" panose="05000000000000000000" pitchFamily="2" charset="2"/>
              <a:buChar char="v"/>
            </a:pPr>
            <a:r>
              <a:rPr lang="en-US" sz="3200" b="1" cap="small" dirty="0">
                <a:solidFill>
                  <a:schemeClr val="bg1"/>
                </a:solidFill>
                <a:latin typeface="Adobe Devanagari" panose="02040503050201020203" pitchFamily="18" charset="0"/>
                <a:cs typeface="Adobe Devanagari" panose="02040503050201020203" pitchFamily="18" charset="0"/>
              </a:rPr>
              <a:t>Number of verified attacks…………………………</a:t>
            </a:r>
            <a:r>
              <a:rPr lang="en-US" sz="3600" b="1" cap="small" dirty="0">
                <a:solidFill>
                  <a:schemeClr val="bg1"/>
                </a:solidFill>
                <a:latin typeface="Adobe Devanagari" panose="02040503050201020203" pitchFamily="18" charset="0"/>
                <a:cs typeface="Adobe Devanagari" panose="02040503050201020203" pitchFamily="18" charset="0"/>
              </a:rPr>
              <a:t>550</a:t>
            </a:r>
          </a:p>
          <a:p>
            <a:pPr marL="914400" lvl="1" indent="-457200">
              <a:buFont typeface="Wingdings" panose="05000000000000000000" pitchFamily="2" charset="2"/>
              <a:buChar char="v"/>
            </a:pPr>
            <a:r>
              <a:rPr lang="en-US" sz="3600" b="1" cap="small" dirty="0">
                <a:solidFill>
                  <a:schemeClr val="bg1"/>
                </a:solidFill>
                <a:latin typeface="Adobe Devanagari" panose="02040503050201020203" pitchFamily="18" charset="0"/>
                <a:cs typeface="Adobe Devanagari" panose="02040503050201020203" pitchFamily="18" charset="0"/>
              </a:rPr>
              <a:t>Number of facilities targeted</a:t>
            </a:r>
            <a:r>
              <a:rPr lang="en-US" sz="3200" b="1" cap="small" dirty="0">
                <a:solidFill>
                  <a:schemeClr val="bg1"/>
                </a:solidFill>
                <a:latin typeface="Adobe Devanagari" panose="02040503050201020203" pitchFamily="18" charset="0"/>
                <a:cs typeface="Adobe Devanagari" panose="02040503050201020203" pitchFamily="18" charset="0"/>
              </a:rPr>
              <a:t>…………………</a:t>
            </a:r>
            <a:r>
              <a:rPr lang="en-US" sz="4000" b="1" cap="small" dirty="0">
                <a:solidFill>
                  <a:schemeClr val="bg1"/>
                </a:solidFill>
                <a:latin typeface="Adobe Devanagari" panose="02040503050201020203" pitchFamily="18" charset="0"/>
                <a:cs typeface="Adobe Devanagari" panose="02040503050201020203" pitchFamily="18" charset="0"/>
              </a:rPr>
              <a:t>348</a:t>
            </a:r>
            <a:endParaRPr lang="en-US" sz="3600" b="1" cap="small" dirty="0">
              <a:solidFill>
                <a:schemeClr val="bg1"/>
              </a:solidFill>
              <a:latin typeface="Adobe Devanagari" panose="02040503050201020203" pitchFamily="18" charset="0"/>
              <a:cs typeface="Adobe Devanagari" panose="02040503050201020203" pitchFamily="18" charset="0"/>
            </a:endParaRPr>
          </a:p>
          <a:p>
            <a:pPr marL="914400" lvl="1" indent="-457200">
              <a:buFont typeface="Wingdings" panose="05000000000000000000" pitchFamily="2" charset="2"/>
              <a:buChar char="v"/>
            </a:pPr>
            <a:r>
              <a:rPr lang="en-US" sz="3200" b="1" cap="small" dirty="0">
                <a:solidFill>
                  <a:schemeClr val="bg1"/>
                </a:solidFill>
                <a:latin typeface="Adobe Devanagari" panose="02040503050201020203" pitchFamily="18" charset="0"/>
                <a:cs typeface="Adobe Devanagari" panose="02040503050201020203" pitchFamily="18" charset="0"/>
              </a:rPr>
              <a:t>Health-workers killed………………………………</a:t>
            </a:r>
            <a:r>
              <a:rPr lang="en-US" sz="3600" b="1" cap="small" dirty="0">
                <a:solidFill>
                  <a:schemeClr val="bg1"/>
                </a:solidFill>
                <a:latin typeface="Adobe Devanagari" panose="02040503050201020203" pitchFamily="18" charset="0"/>
                <a:cs typeface="Adobe Devanagari" panose="02040503050201020203" pitchFamily="18" charset="0"/>
              </a:rPr>
              <a:t>891</a:t>
            </a:r>
            <a:endParaRPr lang="en-US" sz="3200" b="1" cap="small" dirty="0">
              <a:solidFill>
                <a:schemeClr val="bg1"/>
              </a:solidFill>
              <a:latin typeface="Adobe Devanagari" panose="02040503050201020203" pitchFamily="18" charset="0"/>
              <a:cs typeface="Adobe Devanagari" panose="02040503050201020203" pitchFamily="18" charset="0"/>
            </a:endParaRPr>
          </a:p>
          <a:p>
            <a:pPr marL="1371600" lvl="2" indent="-457200">
              <a:buFont typeface="Wingdings" panose="05000000000000000000" pitchFamily="2" charset="2"/>
              <a:buChar char="§"/>
            </a:pPr>
            <a:r>
              <a:rPr lang="en-US" sz="2400" b="1" cap="small" dirty="0">
                <a:solidFill>
                  <a:schemeClr val="bg1"/>
                </a:solidFill>
                <a:latin typeface="Adobe Devanagari" panose="02040503050201020203" pitchFamily="18" charset="0"/>
                <a:cs typeface="Adobe Devanagari" panose="02040503050201020203" pitchFamily="18" charset="0"/>
              </a:rPr>
              <a:t>Doctors: 32%</a:t>
            </a:r>
          </a:p>
          <a:p>
            <a:pPr marL="1371600" lvl="2" indent="-457200">
              <a:buFont typeface="Wingdings" panose="05000000000000000000" pitchFamily="2" charset="2"/>
              <a:buChar char="§"/>
            </a:pPr>
            <a:r>
              <a:rPr lang="en-US" sz="2400" b="1" cap="small" dirty="0">
                <a:solidFill>
                  <a:schemeClr val="bg1"/>
                </a:solidFill>
                <a:latin typeface="Adobe Devanagari" panose="02040503050201020203" pitchFamily="18" charset="0"/>
                <a:cs typeface="Adobe Devanagari" panose="02040503050201020203" pitchFamily="18" charset="0"/>
              </a:rPr>
              <a:t>Nurses: 23%</a:t>
            </a:r>
          </a:p>
          <a:p>
            <a:pPr marL="1371600" lvl="2" indent="-457200">
              <a:buFont typeface="Wingdings" panose="05000000000000000000" pitchFamily="2" charset="2"/>
              <a:buChar char="§"/>
            </a:pPr>
            <a:r>
              <a:rPr lang="en-US" sz="2400" b="1" cap="small" dirty="0">
                <a:solidFill>
                  <a:schemeClr val="bg1"/>
                </a:solidFill>
                <a:latin typeface="Adobe Devanagari" panose="02040503050201020203" pitchFamily="18" charset="0"/>
                <a:cs typeface="Adobe Devanagari" panose="02040503050201020203" pitchFamily="18" charset="0"/>
              </a:rPr>
              <a:t>Medics: 19%</a:t>
            </a:r>
          </a:p>
          <a:p>
            <a:pPr marL="1371600" lvl="2" indent="-457200">
              <a:spcAft>
                <a:spcPts val="1200"/>
              </a:spcAft>
              <a:buFont typeface="Wingdings" panose="05000000000000000000" pitchFamily="2" charset="2"/>
              <a:buChar char="§"/>
            </a:pPr>
            <a:r>
              <a:rPr lang="en-US" sz="2400" b="1" cap="small" dirty="0">
                <a:solidFill>
                  <a:schemeClr val="bg1"/>
                </a:solidFill>
                <a:latin typeface="Adobe Devanagari" panose="02040503050201020203" pitchFamily="18" charset="0"/>
                <a:cs typeface="Adobe Devanagari" panose="02040503050201020203" pitchFamily="18" charset="0"/>
              </a:rPr>
              <a:t>medical students and other Health Professionals: 9%</a:t>
            </a:r>
          </a:p>
          <a:p>
            <a:pPr marL="914400" lvl="1" indent="-457200">
              <a:buFont typeface="Wingdings" panose="05000000000000000000" pitchFamily="2" charset="2"/>
              <a:buChar char="v"/>
            </a:pPr>
            <a:r>
              <a:rPr lang="en-US" sz="3200" b="1" cap="small" dirty="0">
                <a:solidFill>
                  <a:schemeClr val="bg1"/>
                </a:solidFill>
                <a:latin typeface="Adobe Devanagari" panose="02040503050201020203" pitchFamily="18" charset="0"/>
                <a:cs typeface="Adobe Devanagari" panose="02040503050201020203" pitchFamily="18" charset="0"/>
              </a:rPr>
              <a:t>Causes of Fatalities:</a:t>
            </a:r>
          </a:p>
          <a:p>
            <a:pPr marL="1371600" lvl="2" indent="-457200">
              <a:buFont typeface="Wingdings" panose="05000000000000000000" pitchFamily="2" charset="2"/>
              <a:buChar char="§"/>
            </a:pPr>
            <a:r>
              <a:rPr lang="en-US" sz="2400" b="1" cap="small" dirty="0">
                <a:solidFill>
                  <a:schemeClr val="bg1"/>
                </a:solidFill>
                <a:latin typeface="Adobe Devanagari" panose="02040503050201020203" pitchFamily="18" charset="0"/>
                <a:cs typeface="Adobe Devanagari" panose="02040503050201020203" pitchFamily="18" charset="0"/>
              </a:rPr>
              <a:t>Shelling and bombing: 54%</a:t>
            </a:r>
          </a:p>
          <a:p>
            <a:pPr marL="1371600" lvl="2" indent="-457200">
              <a:buFont typeface="Wingdings" panose="05000000000000000000" pitchFamily="2" charset="2"/>
              <a:buChar char="§"/>
            </a:pPr>
            <a:r>
              <a:rPr lang="en-US" sz="2400" b="1" cap="small" dirty="0">
                <a:solidFill>
                  <a:schemeClr val="bg1"/>
                </a:solidFill>
                <a:latin typeface="Adobe Devanagari" panose="02040503050201020203" pitchFamily="18" charset="0"/>
                <a:cs typeface="Adobe Devanagari" panose="02040503050201020203" pitchFamily="18" charset="0"/>
              </a:rPr>
              <a:t>Small arms fire: 21%</a:t>
            </a:r>
          </a:p>
          <a:p>
            <a:pPr marL="1371600" lvl="2" indent="-457200">
              <a:buFont typeface="Wingdings" panose="05000000000000000000" pitchFamily="2" charset="2"/>
              <a:buChar char="§"/>
            </a:pPr>
            <a:r>
              <a:rPr lang="en-US" sz="2400" b="1" cap="small" dirty="0">
                <a:solidFill>
                  <a:schemeClr val="bg1"/>
                </a:solidFill>
                <a:latin typeface="Adobe Devanagari" panose="02040503050201020203" pitchFamily="18" charset="0"/>
                <a:cs typeface="Adobe Devanagari" panose="02040503050201020203" pitchFamily="18" charset="0"/>
              </a:rPr>
              <a:t>Torture: 13%</a:t>
            </a:r>
          </a:p>
          <a:p>
            <a:pPr marL="1371600" lvl="2" indent="-457200">
              <a:spcAft>
                <a:spcPts val="1200"/>
              </a:spcAft>
              <a:buFont typeface="Wingdings" panose="05000000000000000000" pitchFamily="2" charset="2"/>
              <a:buChar char="§"/>
            </a:pPr>
            <a:r>
              <a:rPr lang="en-US" sz="2400" b="1" cap="small" dirty="0">
                <a:solidFill>
                  <a:schemeClr val="bg1"/>
                </a:solidFill>
                <a:latin typeface="Adobe Devanagari" panose="02040503050201020203" pitchFamily="18" charset="0"/>
                <a:cs typeface="Adobe Devanagari" panose="02040503050201020203" pitchFamily="18" charset="0"/>
              </a:rPr>
              <a:t>Execution: 7%</a:t>
            </a:r>
            <a:endParaRPr lang="en-US" sz="3200" b="1" cap="small" dirty="0">
              <a:solidFill>
                <a:schemeClr val="bg1"/>
              </a:solidFill>
              <a:latin typeface="Adobe Devanagari" panose="02040503050201020203" pitchFamily="18" charset="0"/>
              <a:cs typeface="Adobe Devanagari" panose="02040503050201020203" pitchFamily="18" charset="0"/>
            </a:endParaRPr>
          </a:p>
          <a:p>
            <a:pPr marL="914400" lvl="1" indent="-457200">
              <a:spcAft>
                <a:spcPts val="1200"/>
              </a:spcAft>
              <a:buFont typeface="Wingdings" panose="05000000000000000000" pitchFamily="2" charset="2"/>
              <a:buChar char="§"/>
            </a:pPr>
            <a:endParaRPr lang="en-US" sz="2400" b="1" cap="small" dirty="0">
              <a:solidFill>
                <a:schemeClr val="bg1"/>
              </a:solidFill>
              <a:latin typeface="Adobe Devanagari" panose="02040503050201020203" pitchFamily="18" charset="0"/>
              <a:cs typeface="Adobe Devanagari" panose="02040503050201020203" pitchFamily="18" charset="0"/>
            </a:endParaRPr>
          </a:p>
        </p:txBody>
      </p:sp>
      <p:sp>
        <p:nvSpPr>
          <p:cNvPr id="6" name="Title 1">
            <a:extLst>
              <a:ext uri="{FF2B5EF4-FFF2-40B4-BE49-F238E27FC236}">
                <a16:creationId xmlns:a16="http://schemas.microsoft.com/office/drawing/2014/main" id="{3E6972A7-409D-4A05-90E6-8157BB0DAEA4}"/>
              </a:ext>
            </a:extLst>
          </p:cNvPr>
          <p:cNvSpPr txBox="1">
            <a:spLocks/>
          </p:cNvSpPr>
          <p:nvPr/>
        </p:nvSpPr>
        <p:spPr>
          <a:xfrm>
            <a:off x="3613227" y="147163"/>
            <a:ext cx="4965543" cy="962500"/>
          </a:xfrm>
          <a:prstGeom prst="rect">
            <a:avLst/>
          </a:prstGeom>
          <a:solidFill>
            <a:schemeClr val="accent3">
              <a:lumMod val="20000"/>
              <a:lumOff val="80000"/>
            </a:schemeClr>
          </a:solidFill>
          <a:ln w="38100">
            <a:solidFill>
              <a:srgbClr val="4A5356"/>
            </a:solidFill>
          </a:ln>
        </p:spPr>
        <p:txBody>
          <a:bodyPr tIns="91440" bIns="73152" anchor="b" anchorCtr="0">
            <a:normAutofit fontScale="55000" lnSpcReduction="2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300"/>
              </a:spcAft>
              <a:buClrTx/>
              <a:buSzTx/>
              <a:buFontTx/>
              <a:buNone/>
              <a:tabLst/>
              <a:defRPr/>
            </a:pPr>
            <a:r>
              <a:rPr lang="en-US" sz="3400" b="1" dirty="0">
                <a:solidFill>
                  <a:srgbClr val="4A5356"/>
                </a:solidFill>
                <a:latin typeface="Gill Sans MT" panose="020B0502020104020203"/>
              </a:rPr>
              <a:t>Verified Attacks </a:t>
            </a:r>
          </a:p>
          <a:p>
            <a:pPr marL="0" marR="0" lvl="0" indent="0" algn="ctr" defTabSz="914400" rtl="0" eaLnBrk="1" fontAlgn="auto" latinLnBrk="0" hangingPunct="1">
              <a:lnSpc>
                <a:spcPct val="90000"/>
              </a:lnSpc>
              <a:spcBef>
                <a:spcPct val="0"/>
              </a:spcBef>
              <a:spcAft>
                <a:spcPts val="0"/>
              </a:spcAft>
              <a:buClrTx/>
              <a:buSzTx/>
              <a:buFontTx/>
              <a:buNone/>
              <a:tabLst/>
              <a:defRPr/>
            </a:pPr>
            <a:r>
              <a:rPr lang="en-US" sz="3400" dirty="0">
                <a:solidFill>
                  <a:srgbClr val="4A5356"/>
                </a:solidFill>
                <a:latin typeface="Gill Sans MT" panose="020B0502020104020203"/>
              </a:rPr>
              <a:t>on Healthcare Facilities  </a:t>
            </a:r>
          </a:p>
          <a:p>
            <a:pPr marL="0" marR="0" lvl="0" indent="0" algn="ctr" defTabSz="914400" rtl="0" eaLnBrk="1" fontAlgn="auto" latinLnBrk="0" hangingPunct="1">
              <a:lnSpc>
                <a:spcPct val="90000"/>
              </a:lnSpc>
              <a:spcBef>
                <a:spcPct val="0"/>
              </a:spcBef>
              <a:spcAft>
                <a:spcPts val="0"/>
              </a:spcAft>
              <a:buClrTx/>
              <a:buSzTx/>
              <a:buFontTx/>
              <a:buNone/>
              <a:tabLst/>
              <a:defRPr/>
            </a:pPr>
            <a:endParaRPr lang="en-US" sz="2600" dirty="0">
              <a:solidFill>
                <a:srgbClr val="4A5356"/>
              </a:solidFill>
              <a:latin typeface="Gill Sans MT" panose="020B0502020104020203"/>
            </a:endParaRPr>
          </a:p>
          <a:p>
            <a:pPr marL="0" marR="0" lvl="0" indent="0" algn="ctr" defTabSz="914400" rtl="0" eaLnBrk="1" fontAlgn="auto" latinLnBrk="0" hangingPunct="1">
              <a:lnSpc>
                <a:spcPct val="90000"/>
              </a:lnSpc>
              <a:spcBef>
                <a:spcPct val="0"/>
              </a:spcBef>
              <a:spcAft>
                <a:spcPts val="0"/>
              </a:spcAft>
              <a:buClrTx/>
              <a:buSzTx/>
              <a:buFontTx/>
              <a:buNone/>
              <a:tabLst/>
              <a:defRPr/>
            </a:pPr>
            <a:r>
              <a:rPr lang="en-US" sz="2600" i="1" dirty="0">
                <a:solidFill>
                  <a:srgbClr val="4A5356"/>
                </a:solidFill>
                <a:latin typeface="Gill Sans MT" panose="020B0502020104020203"/>
              </a:rPr>
              <a:t>March 2011 – December 2018</a:t>
            </a:r>
            <a:endParaRPr kumimoji="0" lang="en-US" sz="2800" b="1" i="1" u="none" strike="noStrike" kern="1200" cap="all" spc="200" normalizeH="0" baseline="0" noProof="0" dirty="0">
              <a:ln>
                <a:noFill/>
              </a:ln>
              <a:solidFill>
                <a:srgbClr val="4A5356"/>
              </a:solidFill>
              <a:effectLst/>
              <a:uLnTx/>
              <a:uFillTx/>
              <a:latin typeface="Gill Sans MT" panose="020B0502020104020203"/>
              <a:ea typeface="+mj-ea"/>
              <a:cs typeface="+mj-cs"/>
            </a:endParaRPr>
          </a:p>
        </p:txBody>
      </p:sp>
    </p:spTree>
    <p:extLst>
      <p:ext uri="{BB962C8B-B14F-4D97-AF65-F5344CB8AC3E}">
        <p14:creationId xmlns:p14="http://schemas.microsoft.com/office/powerpoint/2010/main" val="4200396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C3575E-1473-4BE7-9234-DC6145E101C2}"/>
              </a:ext>
            </a:extLst>
          </p:cNvPr>
          <p:cNvPicPr>
            <a:picLocks noChangeAspect="1"/>
          </p:cNvPicPr>
          <p:nvPr/>
        </p:nvPicPr>
        <p:blipFill>
          <a:blip r:embed="rId3"/>
          <a:stretch>
            <a:fillRect/>
          </a:stretch>
        </p:blipFill>
        <p:spPr>
          <a:xfrm>
            <a:off x="2484650" y="1293813"/>
            <a:ext cx="7222699" cy="5417024"/>
          </a:xfrm>
          <a:prstGeom prst="rect">
            <a:avLst/>
          </a:prstGeom>
          <a:ln>
            <a:noFill/>
          </a:ln>
          <a:effectLst>
            <a:softEdge rad="112500"/>
          </a:effectLst>
        </p:spPr>
      </p:pic>
      <p:sp>
        <p:nvSpPr>
          <p:cNvPr id="3" name="Title 1">
            <a:extLst>
              <a:ext uri="{FF2B5EF4-FFF2-40B4-BE49-F238E27FC236}">
                <a16:creationId xmlns:a16="http://schemas.microsoft.com/office/drawing/2014/main" id="{7DB8935A-C4F9-46C2-A064-314377B78518}"/>
              </a:ext>
            </a:extLst>
          </p:cNvPr>
          <p:cNvSpPr txBox="1">
            <a:spLocks/>
          </p:cNvSpPr>
          <p:nvPr/>
        </p:nvSpPr>
        <p:spPr>
          <a:xfrm>
            <a:off x="3613227" y="124995"/>
            <a:ext cx="4965543" cy="962500"/>
          </a:xfrm>
          <a:prstGeom prst="rect">
            <a:avLst/>
          </a:prstGeom>
          <a:solidFill>
            <a:schemeClr val="accent3">
              <a:lumMod val="20000"/>
              <a:lumOff val="80000"/>
            </a:schemeClr>
          </a:solidFill>
          <a:ln w="38100">
            <a:solidFill>
              <a:srgbClr val="4A5356"/>
            </a:solidFill>
          </a:ln>
        </p:spPr>
        <p:txBody>
          <a:bodyPr tIns="91440" bIns="73152" anchor="b" anchorCtr="0">
            <a:normAutofit fontScale="55000" lnSpcReduction="2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300"/>
              </a:spcAft>
              <a:buClrTx/>
              <a:buSzTx/>
              <a:buFontTx/>
              <a:buNone/>
              <a:tabLst/>
              <a:defRPr/>
            </a:pPr>
            <a:r>
              <a:rPr lang="en-US" sz="3400" b="1" dirty="0">
                <a:solidFill>
                  <a:srgbClr val="4A5356"/>
                </a:solidFill>
                <a:latin typeface="Gill Sans MT" panose="020B0502020104020203"/>
              </a:rPr>
              <a:t>Verified Attacks </a:t>
            </a:r>
          </a:p>
          <a:p>
            <a:pPr marL="0" marR="0" lvl="0" indent="0" algn="ctr" defTabSz="914400" rtl="0" eaLnBrk="1" fontAlgn="auto" latinLnBrk="0" hangingPunct="1">
              <a:lnSpc>
                <a:spcPct val="90000"/>
              </a:lnSpc>
              <a:spcBef>
                <a:spcPct val="0"/>
              </a:spcBef>
              <a:spcAft>
                <a:spcPts val="0"/>
              </a:spcAft>
              <a:buClrTx/>
              <a:buSzTx/>
              <a:buFontTx/>
              <a:buNone/>
              <a:tabLst/>
              <a:defRPr/>
            </a:pPr>
            <a:r>
              <a:rPr lang="en-US" sz="3400" dirty="0">
                <a:solidFill>
                  <a:srgbClr val="4A5356"/>
                </a:solidFill>
                <a:latin typeface="Gill Sans MT" panose="020B0502020104020203"/>
              </a:rPr>
              <a:t>on Healthcare Facilities  </a:t>
            </a:r>
          </a:p>
          <a:p>
            <a:pPr marL="0" marR="0" lvl="0" indent="0" algn="ctr" defTabSz="914400" rtl="0" eaLnBrk="1" fontAlgn="auto" latinLnBrk="0" hangingPunct="1">
              <a:lnSpc>
                <a:spcPct val="90000"/>
              </a:lnSpc>
              <a:spcBef>
                <a:spcPct val="0"/>
              </a:spcBef>
              <a:spcAft>
                <a:spcPts val="0"/>
              </a:spcAft>
              <a:buClrTx/>
              <a:buSzTx/>
              <a:buFontTx/>
              <a:buNone/>
              <a:tabLst/>
              <a:defRPr/>
            </a:pPr>
            <a:endParaRPr lang="en-US" sz="2600" dirty="0">
              <a:solidFill>
                <a:srgbClr val="4A5356"/>
              </a:solidFill>
              <a:latin typeface="Gill Sans MT" panose="020B0502020104020203"/>
            </a:endParaRPr>
          </a:p>
          <a:p>
            <a:pPr marL="0" marR="0" lvl="0" indent="0" algn="ctr" defTabSz="914400" rtl="0" eaLnBrk="1" fontAlgn="auto" latinLnBrk="0" hangingPunct="1">
              <a:lnSpc>
                <a:spcPct val="90000"/>
              </a:lnSpc>
              <a:spcBef>
                <a:spcPct val="0"/>
              </a:spcBef>
              <a:spcAft>
                <a:spcPts val="0"/>
              </a:spcAft>
              <a:buClrTx/>
              <a:buSzTx/>
              <a:buFontTx/>
              <a:buNone/>
              <a:tabLst/>
              <a:defRPr/>
            </a:pPr>
            <a:r>
              <a:rPr lang="en-US" sz="2600" i="1" dirty="0">
                <a:solidFill>
                  <a:srgbClr val="4A5356"/>
                </a:solidFill>
                <a:latin typeface="Gill Sans MT" panose="020B0502020104020203"/>
              </a:rPr>
              <a:t>March 2011 – December 2018</a:t>
            </a:r>
            <a:endParaRPr kumimoji="0" lang="en-US" sz="2800" b="1" i="1" u="none" strike="noStrike" kern="1200" cap="all" spc="200" normalizeH="0" baseline="0" noProof="0" dirty="0">
              <a:ln>
                <a:noFill/>
              </a:ln>
              <a:solidFill>
                <a:srgbClr val="4A5356"/>
              </a:solidFill>
              <a:effectLst/>
              <a:uLnTx/>
              <a:uFillTx/>
              <a:latin typeface="Gill Sans MT" panose="020B0502020104020203"/>
              <a:ea typeface="+mj-ea"/>
              <a:cs typeface="+mj-cs"/>
            </a:endParaRPr>
          </a:p>
        </p:txBody>
      </p:sp>
      <p:sp>
        <p:nvSpPr>
          <p:cNvPr id="2" name="TextBox 1">
            <a:extLst>
              <a:ext uri="{FF2B5EF4-FFF2-40B4-BE49-F238E27FC236}">
                <a16:creationId xmlns:a16="http://schemas.microsoft.com/office/drawing/2014/main" id="{C24D63E0-1865-4C6C-BA30-09F69D96A13C}"/>
              </a:ext>
            </a:extLst>
          </p:cNvPr>
          <p:cNvSpPr txBox="1"/>
          <p:nvPr/>
        </p:nvSpPr>
        <p:spPr>
          <a:xfrm>
            <a:off x="8578770" y="5962906"/>
            <a:ext cx="1314450" cy="738664"/>
          </a:xfrm>
          <a:prstGeom prst="rect">
            <a:avLst/>
          </a:prstGeom>
          <a:noFill/>
        </p:spPr>
        <p:txBody>
          <a:bodyPr wrap="square" rtlCol="0">
            <a:spAutoFit/>
          </a:bodyPr>
          <a:lstStyle/>
          <a:p>
            <a:pPr algn="ctr"/>
            <a:r>
              <a:rPr lang="en-US" sz="1400" u="sng" cap="small" dirty="0">
                <a:solidFill>
                  <a:schemeClr val="accent3">
                    <a:lumMod val="75000"/>
                  </a:schemeClr>
                </a:solidFill>
              </a:rPr>
              <a:t>Source:</a:t>
            </a:r>
          </a:p>
          <a:p>
            <a:pPr algn="ctr"/>
            <a:r>
              <a:rPr lang="en-US" sz="1400" i="1" cap="small" dirty="0">
                <a:solidFill>
                  <a:schemeClr val="accent3">
                    <a:lumMod val="75000"/>
                  </a:schemeClr>
                </a:solidFill>
              </a:rPr>
              <a:t>Physicians for Human Rights</a:t>
            </a:r>
          </a:p>
        </p:txBody>
      </p:sp>
    </p:spTree>
    <p:extLst>
      <p:ext uri="{BB962C8B-B14F-4D97-AF65-F5344CB8AC3E}">
        <p14:creationId xmlns:p14="http://schemas.microsoft.com/office/powerpoint/2010/main" val="741468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48A5BC73-3985-40CA-9658-692F524E1E2A}"/>
              </a:ext>
            </a:extLst>
          </p:cNvPr>
          <p:cNvPicPr>
            <a:picLocks noGrp="1" noChangeAspect="1"/>
          </p:cNvPicPr>
          <p:nvPr>
            <p:ph idx="1"/>
          </p:nvPr>
        </p:nvPicPr>
        <p:blipFill rotWithShape="1">
          <a:blip r:embed="rId3">
            <a:extLst>
              <a:ext uri="{BEBA8EAE-BF5A-486C-A8C5-ECC9F3942E4B}">
                <a14:imgProps xmlns:a14="http://schemas.microsoft.com/office/drawing/2010/main">
                  <a14:imgLayer r:embed="rId4">
                    <a14:imgEffect>
                      <a14:artisticWatercolorSponge/>
                    </a14:imgEffect>
                  </a14:imgLayer>
                </a14:imgProps>
              </a:ext>
            </a:extLst>
          </a:blip>
          <a:srcRect/>
          <a:stretch/>
        </p:blipFill>
        <p:spPr>
          <a:xfrm>
            <a:off x="20" y="10"/>
            <a:ext cx="12191980" cy="6857990"/>
          </a:xfrm>
          <a:prstGeom prst="rect">
            <a:avLst/>
          </a:prstGeom>
        </p:spPr>
      </p:pic>
      <p:sp>
        <p:nvSpPr>
          <p:cNvPr id="6" name="TextBox 5">
            <a:extLst>
              <a:ext uri="{FF2B5EF4-FFF2-40B4-BE49-F238E27FC236}">
                <a16:creationId xmlns:a16="http://schemas.microsoft.com/office/drawing/2014/main" id="{59E8A124-EFCB-468E-9F7F-AFE057B30342}"/>
              </a:ext>
            </a:extLst>
          </p:cNvPr>
          <p:cNvSpPr txBox="1"/>
          <p:nvPr/>
        </p:nvSpPr>
        <p:spPr>
          <a:xfrm>
            <a:off x="0" y="0"/>
            <a:ext cx="12191980" cy="7263527"/>
          </a:xfrm>
          <a:prstGeom prst="rect">
            <a:avLst/>
          </a:prstGeom>
          <a:solidFill>
            <a:srgbClr val="586368">
              <a:alpha val="70000"/>
            </a:srgbClr>
          </a:solidFill>
        </p:spPr>
        <p:txBody>
          <a:bodyPr wrap="square" rtlCol="0">
            <a:spAutoFit/>
          </a:bodyPr>
          <a:lstStyle/>
          <a:p>
            <a:pPr algn="ctr">
              <a:spcAft>
                <a:spcPts val="1200"/>
              </a:spcAft>
            </a:pPr>
            <a:endParaRPr lang="en-US" sz="3600" b="1" cap="small" dirty="0">
              <a:solidFill>
                <a:schemeClr val="bg1"/>
              </a:solidFill>
              <a:latin typeface="Adobe Devanagari" panose="02040503050201020203" pitchFamily="18" charset="0"/>
              <a:cs typeface="Adobe Devanagari" panose="02040503050201020203" pitchFamily="18" charset="0"/>
            </a:endParaRPr>
          </a:p>
          <a:p>
            <a:pPr algn="ctr"/>
            <a:r>
              <a:rPr lang="en-US" sz="5400" b="1" cap="small" dirty="0">
                <a:solidFill>
                  <a:schemeClr val="bg1"/>
                </a:solidFill>
                <a:latin typeface="Adobe Devanagari" panose="02040503050201020203" pitchFamily="18" charset="0"/>
                <a:cs typeface="Adobe Devanagari" panose="02040503050201020203" pitchFamily="18" charset="0"/>
              </a:rPr>
              <a:t>How has the Syrian Conflict shaped the</a:t>
            </a:r>
            <a:r>
              <a:rPr lang="en-US" sz="7200" b="1" cap="small" dirty="0">
                <a:solidFill>
                  <a:schemeClr val="bg1"/>
                </a:solidFill>
                <a:latin typeface="Adobe Devanagari" panose="02040503050201020203" pitchFamily="18" charset="0"/>
                <a:cs typeface="Adobe Devanagari" panose="02040503050201020203" pitchFamily="18" charset="0"/>
              </a:rPr>
              <a:t> </a:t>
            </a:r>
            <a:r>
              <a:rPr lang="en-US" sz="8000" b="1" cap="small" dirty="0">
                <a:solidFill>
                  <a:schemeClr val="bg1"/>
                </a:solidFill>
                <a:latin typeface="Adobe Devanagari" panose="02040503050201020203" pitchFamily="18" charset="0"/>
                <a:cs typeface="Adobe Devanagari" panose="02040503050201020203" pitchFamily="18" charset="0"/>
              </a:rPr>
              <a:t>epidemiology of measles </a:t>
            </a:r>
            <a:endParaRPr lang="en-US" sz="7200" b="1" cap="small" dirty="0">
              <a:solidFill>
                <a:schemeClr val="bg1"/>
              </a:solidFill>
              <a:latin typeface="Adobe Devanagari" panose="02040503050201020203" pitchFamily="18" charset="0"/>
              <a:cs typeface="Adobe Devanagari" panose="02040503050201020203" pitchFamily="18" charset="0"/>
            </a:endParaRPr>
          </a:p>
          <a:p>
            <a:pPr algn="ctr"/>
            <a:r>
              <a:rPr lang="en-US" sz="6600" b="1" cap="small" dirty="0">
                <a:solidFill>
                  <a:schemeClr val="bg1"/>
                </a:solidFill>
                <a:latin typeface="Adobe Devanagari" panose="02040503050201020203" pitchFamily="18" charset="0"/>
                <a:cs typeface="Adobe Devanagari" panose="02040503050201020203" pitchFamily="18" charset="0"/>
              </a:rPr>
              <a:t>in northern Syria </a:t>
            </a:r>
          </a:p>
          <a:p>
            <a:pPr algn="ctr">
              <a:spcAft>
                <a:spcPts val="1200"/>
              </a:spcAft>
            </a:pPr>
            <a:r>
              <a:rPr lang="en-US" sz="5400" b="1" i="1" cap="small" dirty="0">
                <a:solidFill>
                  <a:schemeClr val="bg1"/>
                </a:solidFill>
                <a:latin typeface="Adobe Devanagari" panose="02040503050201020203" pitchFamily="18" charset="0"/>
                <a:cs typeface="Adobe Devanagari" panose="02040503050201020203" pitchFamily="18" charset="0"/>
              </a:rPr>
              <a:t>between </a:t>
            </a:r>
          </a:p>
          <a:p>
            <a:pPr algn="ctr">
              <a:spcAft>
                <a:spcPts val="1200"/>
              </a:spcAft>
            </a:pPr>
            <a:r>
              <a:rPr lang="en-US" sz="5400" b="1" i="1" cap="small" dirty="0">
                <a:solidFill>
                  <a:schemeClr val="bg1"/>
                </a:solidFill>
                <a:latin typeface="Adobe Devanagari" panose="02040503050201020203" pitchFamily="18" charset="0"/>
                <a:cs typeface="Adobe Devanagari" panose="02040503050201020203" pitchFamily="18" charset="0"/>
              </a:rPr>
              <a:t>January 2015 - June 2019</a:t>
            </a:r>
            <a:r>
              <a:rPr lang="en-US" sz="6000" b="1" cap="small" dirty="0">
                <a:solidFill>
                  <a:schemeClr val="bg1"/>
                </a:solidFill>
                <a:latin typeface="Adobe Devanagari" panose="02040503050201020203" pitchFamily="18" charset="0"/>
                <a:cs typeface="Adobe Devanagari" panose="02040503050201020203" pitchFamily="18" charset="0"/>
              </a:rPr>
              <a:t>?</a:t>
            </a:r>
          </a:p>
          <a:p>
            <a:pPr algn="ctr">
              <a:spcAft>
                <a:spcPts val="1200"/>
              </a:spcAft>
            </a:pPr>
            <a:endParaRPr lang="en-US" sz="7200" b="1" cap="small" dirty="0">
              <a:solidFill>
                <a:schemeClr val="bg1"/>
              </a:solidFill>
              <a:latin typeface="Adobe Devanagari" panose="02040503050201020203" pitchFamily="18" charset="0"/>
              <a:cs typeface="Adobe Devanagari" panose="02040503050201020203" pitchFamily="18" charset="0"/>
            </a:endParaRPr>
          </a:p>
        </p:txBody>
      </p:sp>
    </p:spTree>
    <p:extLst>
      <p:ext uri="{BB962C8B-B14F-4D97-AF65-F5344CB8AC3E}">
        <p14:creationId xmlns:p14="http://schemas.microsoft.com/office/powerpoint/2010/main" val="2210167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73B4D-DAF0-41B6-B260-0B55F751B0E0}"/>
              </a:ext>
            </a:extLst>
          </p:cNvPr>
          <p:cNvSpPr>
            <a:spLocks noGrp="1"/>
          </p:cNvSpPr>
          <p:nvPr>
            <p:ph type="title"/>
          </p:nvPr>
        </p:nvSpPr>
        <p:spPr>
          <a:solidFill>
            <a:schemeClr val="accent1">
              <a:lumMod val="20000"/>
              <a:lumOff val="80000"/>
            </a:schemeClr>
          </a:solidFill>
        </p:spPr>
        <p:txBody>
          <a:bodyPr/>
          <a:lstStyle/>
          <a:p>
            <a:r>
              <a:rPr lang="en-US" dirty="0"/>
              <a:t>Why Measles?</a:t>
            </a:r>
          </a:p>
        </p:txBody>
      </p:sp>
      <p:sp>
        <p:nvSpPr>
          <p:cNvPr id="3" name="Content Placeholder 2">
            <a:extLst>
              <a:ext uri="{FF2B5EF4-FFF2-40B4-BE49-F238E27FC236}">
                <a16:creationId xmlns:a16="http://schemas.microsoft.com/office/drawing/2014/main" id="{E05FD2B2-835C-4884-BAFC-336647C8B44F}"/>
              </a:ext>
            </a:extLst>
          </p:cNvPr>
          <p:cNvSpPr>
            <a:spLocks noGrp="1"/>
          </p:cNvSpPr>
          <p:nvPr>
            <p:ph idx="1"/>
          </p:nvPr>
        </p:nvSpPr>
        <p:spPr>
          <a:xfrm>
            <a:off x="1896617" y="2628519"/>
            <a:ext cx="8876157" cy="3101983"/>
          </a:xfrm>
        </p:spPr>
        <p:txBody>
          <a:bodyPr>
            <a:normAutofit/>
          </a:bodyPr>
          <a:lstStyle/>
          <a:p>
            <a:r>
              <a:rPr lang="en-US" sz="2800" cap="small" dirty="0"/>
              <a:t>High number of cases</a:t>
            </a:r>
          </a:p>
          <a:p>
            <a:r>
              <a:rPr lang="en-US" sz="2800" cap="small" dirty="0"/>
              <a:t>Well-suited for clinical diagnoses</a:t>
            </a:r>
          </a:p>
          <a:p>
            <a:r>
              <a:rPr lang="en-US" sz="2800" cap="small" dirty="0"/>
              <a:t>Baseline: considered eliminated in Syria since 1999</a:t>
            </a:r>
          </a:p>
          <a:p>
            <a:r>
              <a:rPr lang="en-US" sz="2800" cap="small" dirty="0"/>
              <a:t>One of the most infectious disease known</a:t>
            </a:r>
          </a:p>
          <a:p>
            <a:r>
              <a:rPr lang="en-US" sz="2800" cap="small" dirty="0"/>
              <a:t>Sentinel disease: sensitive to drops in vaccination rate</a:t>
            </a:r>
          </a:p>
        </p:txBody>
      </p:sp>
    </p:spTree>
    <p:extLst>
      <p:ext uri="{BB962C8B-B14F-4D97-AF65-F5344CB8AC3E}">
        <p14:creationId xmlns:p14="http://schemas.microsoft.com/office/powerpoint/2010/main" val="31555804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FE8899F9-BBC7-49B5-A079-C48715453E6B}"/>
              </a:ext>
            </a:extLst>
          </p:cNvPr>
          <p:cNvPicPr>
            <a:picLocks noGrp="1" noChangeAspect="1"/>
          </p:cNvPicPr>
          <p:nvPr>
            <p:ph idx="1"/>
          </p:nvPr>
        </p:nvPicPr>
        <p:blipFill rotWithShape="1">
          <a:blip r:embed="rId3"/>
          <a:srcRect t="1560" b="14170"/>
          <a:stretch/>
        </p:blipFill>
        <p:spPr>
          <a:xfrm>
            <a:off x="0" y="10"/>
            <a:ext cx="12191980" cy="6857990"/>
          </a:xfrm>
          <a:prstGeom prst="rect">
            <a:avLst/>
          </a:prstGeom>
        </p:spPr>
      </p:pic>
    </p:spTree>
    <p:extLst>
      <p:ext uri="{BB962C8B-B14F-4D97-AF65-F5344CB8AC3E}">
        <p14:creationId xmlns:p14="http://schemas.microsoft.com/office/powerpoint/2010/main" val="11504959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0E34346-BFA7-41EA-AF29-4C293C90A540}"/>
              </a:ext>
            </a:extLst>
          </p:cNvPr>
          <p:cNvPicPr>
            <a:picLocks noGrp="1" noChangeAspect="1"/>
          </p:cNvPicPr>
          <p:nvPr>
            <p:ph idx="1"/>
          </p:nvPr>
        </p:nvPicPr>
        <p:blipFill rotWithShape="1">
          <a:blip r:embed="rId3"/>
          <a:srcRect t="15730"/>
          <a:stretch/>
        </p:blipFill>
        <p:spPr>
          <a:xfrm>
            <a:off x="20" y="10"/>
            <a:ext cx="12191980" cy="6857990"/>
          </a:xfrm>
          <a:prstGeom prst="rect">
            <a:avLst/>
          </a:prstGeom>
        </p:spPr>
      </p:pic>
      <p:sp>
        <p:nvSpPr>
          <p:cNvPr id="8" name="TextBox 7">
            <a:extLst>
              <a:ext uri="{FF2B5EF4-FFF2-40B4-BE49-F238E27FC236}">
                <a16:creationId xmlns:a16="http://schemas.microsoft.com/office/drawing/2014/main" id="{625C3876-1624-49F9-B7DF-26E3090842F3}"/>
              </a:ext>
            </a:extLst>
          </p:cNvPr>
          <p:cNvSpPr txBox="1"/>
          <p:nvPr/>
        </p:nvSpPr>
        <p:spPr>
          <a:xfrm>
            <a:off x="413715" y="6396335"/>
            <a:ext cx="8822871" cy="46166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2400" dirty="0">
                <a:solidFill>
                  <a:schemeClr val="bg1"/>
                </a:solidFill>
              </a:rPr>
              <a:t>Training at the Assistance Coordination Unit (ACU), Gaziantep, Turkey</a:t>
            </a:r>
          </a:p>
        </p:txBody>
      </p:sp>
      <p:pic>
        <p:nvPicPr>
          <p:cNvPr id="3" name="Picture 2">
            <a:extLst>
              <a:ext uri="{FF2B5EF4-FFF2-40B4-BE49-F238E27FC236}">
                <a16:creationId xmlns:a16="http://schemas.microsoft.com/office/drawing/2014/main" id="{E4BCC60E-3568-406C-A0D3-390D5305C9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6216" y="0"/>
            <a:ext cx="5395764" cy="1011706"/>
          </a:xfrm>
          <a:prstGeom prst="rect">
            <a:avLst/>
          </a:prstGeom>
        </p:spPr>
      </p:pic>
    </p:spTree>
    <p:extLst>
      <p:ext uri="{BB962C8B-B14F-4D97-AF65-F5344CB8AC3E}">
        <p14:creationId xmlns:p14="http://schemas.microsoft.com/office/powerpoint/2010/main" val="4243560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C5218-037B-44A1-A56D-FFB31C0FF106}"/>
              </a:ext>
            </a:extLst>
          </p:cNvPr>
          <p:cNvSpPr>
            <a:spLocks noGrp="1"/>
          </p:cNvSpPr>
          <p:nvPr>
            <p:ph type="title"/>
          </p:nvPr>
        </p:nvSpPr>
        <p:spPr>
          <a:xfrm>
            <a:off x="7452741" y="453660"/>
            <a:ext cx="4363974" cy="1297728"/>
          </a:xfrm>
          <a:solidFill>
            <a:schemeClr val="bg1"/>
          </a:solidFill>
          <a:ln>
            <a:solidFill>
              <a:schemeClr val="tx1"/>
            </a:solidFill>
          </a:ln>
        </p:spPr>
        <p:txBody>
          <a:bodyPr>
            <a:normAutofit/>
          </a:bodyPr>
          <a:lstStyle/>
          <a:p>
            <a:r>
              <a:rPr lang="en-US" dirty="0">
                <a:solidFill>
                  <a:schemeClr val="tx1"/>
                </a:solidFill>
              </a:rPr>
              <a:t>Structure of Surveillance</a:t>
            </a:r>
          </a:p>
        </p:txBody>
      </p:sp>
    </p:spTree>
    <p:extLst>
      <p:ext uri="{BB962C8B-B14F-4D97-AF65-F5344CB8AC3E}">
        <p14:creationId xmlns:p14="http://schemas.microsoft.com/office/powerpoint/2010/main" val="19499096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C5218-037B-44A1-A56D-FFB31C0FF106}"/>
              </a:ext>
            </a:extLst>
          </p:cNvPr>
          <p:cNvSpPr>
            <a:spLocks noGrp="1"/>
          </p:cNvSpPr>
          <p:nvPr>
            <p:ph type="title"/>
          </p:nvPr>
        </p:nvSpPr>
        <p:spPr>
          <a:xfrm>
            <a:off x="7452741" y="453660"/>
            <a:ext cx="4363974" cy="1297728"/>
          </a:xfrm>
          <a:solidFill>
            <a:schemeClr val="bg1"/>
          </a:solidFill>
          <a:ln>
            <a:solidFill>
              <a:schemeClr val="tx1"/>
            </a:solidFill>
          </a:ln>
        </p:spPr>
        <p:txBody>
          <a:bodyPr>
            <a:normAutofit/>
          </a:bodyPr>
          <a:lstStyle/>
          <a:p>
            <a:r>
              <a:rPr lang="en-US" dirty="0">
                <a:solidFill>
                  <a:schemeClr val="tx1"/>
                </a:solidFill>
              </a:rPr>
              <a:t>Structure of Surveillance</a:t>
            </a:r>
          </a:p>
        </p:txBody>
      </p:sp>
      <p:pic>
        <p:nvPicPr>
          <p:cNvPr id="9" name="Picture 8">
            <a:extLst>
              <a:ext uri="{FF2B5EF4-FFF2-40B4-BE49-F238E27FC236}">
                <a16:creationId xmlns:a16="http://schemas.microsoft.com/office/drawing/2014/main" id="{1B5829F9-E736-46C1-A8D8-205CB6810BC2}"/>
              </a:ext>
            </a:extLst>
          </p:cNvPr>
          <p:cNvPicPr>
            <a:picLocks noChangeAspect="1"/>
          </p:cNvPicPr>
          <p:nvPr/>
        </p:nvPicPr>
        <p:blipFill rotWithShape="1">
          <a:blip r:embed="rId3"/>
          <a:srcRect l="-129" t="72823" r="-15" b="2827"/>
          <a:stretch/>
        </p:blipFill>
        <p:spPr>
          <a:xfrm>
            <a:off x="1604962" y="5019675"/>
            <a:ext cx="8315325" cy="1607771"/>
          </a:xfrm>
          <a:prstGeom prst="rect">
            <a:avLst/>
          </a:prstGeom>
        </p:spPr>
      </p:pic>
    </p:spTree>
    <p:extLst>
      <p:ext uri="{BB962C8B-B14F-4D97-AF65-F5344CB8AC3E}">
        <p14:creationId xmlns:p14="http://schemas.microsoft.com/office/powerpoint/2010/main" val="35703788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C5218-037B-44A1-A56D-FFB31C0FF106}"/>
              </a:ext>
            </a:extLst>
          </p:cNvPr>
          <p:cNvSpPr>
            <a:spLocks noGrp="1"/>
          </p:cNvSpPr>
          <p:nvPr>
            <p:ph type="title"/>
          </p:nvPr>
        </p:nvSpPr>
        <p:spPr>
          <a:xfrm>
            <a:off x="7452741" y="453660"/>
            <a:ext cx="4363974" cy="1297728"/>
          </a:xfrm>
          <a:solidFill>
            <a:schemeClr val="bg1"/>
          </a:solidFill>
          <a:ln>
            <a:solidFill>
              <a:schemeClr val="tx1"/>
            </a:solidFill>
          </a:ln>
        </p:spPr>
        <p:txBody>
          <a:bodyPr>
            <a:normAutofit/>
          </a:bodyPr>
          <a:lstStyle/>
          <a:p>
            <a:r>
              <a:rPr lang="en-US" dirty="0">
                <a:solidFill>
                  <a:schemeClr val="tx1"/>
                </a:solidFill>
              </a:rPr>
              <a:t>Structure of Surveillance</a:t>
            </a:r>
          </a:p>
        </p:txBody>
      </p:sp>
      <p:pic>
        <p:nvPicPr>
          <p:cNvPr id="9" name="Picture 8">
            <a:extLst>
              <a:ext uri="{FF2B5EF4-FFF2-40B4-BE49-F238E27FC236}">
                <a16:creationId xmlns:a16="http://schemas.microsoft.com/office/drawing/2014/main" id="{1B5829F9-E736-46C1-A8D8-205CB6810BC2}"/>
              </a:ext>
            </a:extLst>
          </p:cNvPr>
          <p:cNvPicPr>
            <a:picLocks noChangeAspect="1"/>
          </p:cNvPicPr>
          <p:nvPr/>
        </p:nvPicPr>
        <p:blipFill rotWithShape="1">
          <a:blip r:embed="rId3"/>
          <a:srcRect l="-129" t="48731" r="-15" b="2826"/>
          <a:stretch/>
        </p:blipFill>
        <p:spPr>
          <a:xfrm>
            <a:off x="1604962" y="3428999"/>
            <a:ext cx="8315325" cy="3198447"/>
          </a:xfrm>
          <a:prstGeom prst="rect">
            <a:avLst/>
          </a:prstGeom>
        </p:spPr>
      </p:pic>
    </p:spTree>
    <p:extLst>
      <p:ext uri="{BB962C8B-B14F-4D97-AF65-F5344CB8AC3E}">
        <p14:creationId xmlns:p14="http://schemas.microsoft.com/office/powerpoint/2010/main" val="4107772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8EC7-BF6C-4163-B622-6C71FDBBCE24}"/>
              </a:ext>
            </a:extLst>
          </p:cNvPr>
          <p:cNvSpPr>
            <a:spLocks noGrp="1"/>
          </p:cNvSpPr>
          <p:nvPr>
            <p:ph type="title"/>
          </p:nvPr>
        </p:nvSpPr>
        <p:spPr>
          <a:xfrm>
            <a:off x="2231136" y="256032"/>
            <a:ext cx="7729728" cy="1188720"/>
          </a:xfrm>
        </p:spPr>
        <p:txBody>
          <a:bodyPr/>
          <a:lstStyle/>
          <a:p>
            <a:r>
              <a:rPr lang="en-US" dirty="0"/>
              <a:t>The Conflict in Syria</a:t>
            </a:r>
          </a:p>
        </p:txBody>
      </p:sp>
      <p:graphicFrame>
        <p:nvGraphicFramePr>
          <p:cNvPr id="6" name="Table 5">
            <a:extLst>
              <a:ext uri="{FF2B5EF4-FFF2-40B4-BE49-F238E27FC236}">
                <a16:creationId xmlns:a16="http://schemas.microsoft.com/office/drawing/2014/main" id="{765F080B-DB35-4444-BC67-B296DA0721B4}"/>
              </a:ext>
            </a:extLst>
          </p:cNvPr>
          <p:cNvGraphicFramePr>
            <a:graphicFrameLocks noGrp="1"/>
          </p:cNvGraphicFramePr>
          <p:nvPr>
            <p:extLst/>
          </p:nvPr>
        </p:nvGraphicFramePr>
        <p:xfrm>
          <a:off x="868362" y="1736936"/>
          <a:ext cx="10625370" cy="4731037"/>
        </p:xfrm>
        <a:graphic>
          <a:graphicData uri="http://schemas.openxmlformats.org/drawingml/2006/table">
            <a:tbl>
              <a:tblPr firstRow="1" bandRow="1">
                <a:tableStyleId>{8A107856-5554-42FB-B03E-39F5DBC370BA}</a:tableStyleId>
              </a:tblPr>
              <a:tblGrid>
                <a:gridCol w="10625370">
                  <a:extLst>
                    <a:ext uri="{9D8B030D-6E8A-4147-A177-3AD203B41FA5}">
                      <a16:colId xmlns:a16="http://schemas.microsoft.com/office/drawing/2014/main" val="3629346422"/>
                    </a:ext>
                  </a:extLst>
                </a:gridCol>
              </a:tblGrid>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March – July 2011:</a:t>
                      </a:r>
                      <a:r>
                        <a:rPr lang="en-US" sz="1800" b="0" dirty="0"/>
                        <a:t> Anti-government protests began in the context of the Arab Spring</a:t>
                      </a:r>
                    </a:p>
                  </a:txBody>
                  <a:tcPr/>
                </a:tc>
                <a:extLst>
                  <a:ext uri="{0D108BD9-81ED-4DB2-BD59-A6C34878D82A}">
                    <a16:rowId xmlns:a16="http://schemas.microsoft.com/office/drawing/2014/main" val="193314258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p>
                  </a:txBody>
                  <a:tcPr/>
                </a:tc>
                <a:extLst>
                  <a:ext uri="{0D108BD9-81ED-4DB2-BD59-A6C34878D82A}">
                    <a16:rowId xmlns:a16="http://schemas.microsoft.com/office/drawing/2014/main" val="1781010641"/>
                  </a:ext>
                </a:extLst>
              </a:tr>
              <a:tr h="4467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extLst>
                  <a:ext uri="{0D108BD9-81ED-4DB2-BD59-A6C34878D82A}">
                    <a16:rowId xmlns:a16="http://schemas.microsoft.com/office/drawing/2014/main" val="2843082011"/>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dirty="0"/>
                    </a:p>
                  </a:txBody>
                  <a:tcPr/>
                </a:tc>
                <a:extLst>
                  <a:ext uri="{0D108BD9-81ED-4DB2-BD59-A6C34878D82A}">
                    <a16:rowId xmlns:a16="http://schemas.microsoft.com/office/drawing/2014/main" val="3347425005"/>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lnB w="28575" cap="flat" cmpd="sng" algn="ctr">
                      <a:solidFill>
                        <a:schemeClr val="tx1"/>
                      </a:solidFill>
                      <a:prstDash val="dot"/>
                      <a:round/>
                      <a:headEnd type="none" w="med" len="med"/>
                      <a:tailEnd type="none" w="med" len="med"/>
                    </a:lnB>
                  </a:tcPr>
                </a:tc>
                <a:extLst>
                  <a:ext uri="{0D108BD9-81ED-4DB2-BD59-A6C34878D82A}">
                    <a16:rowId xmlns:a16="http://schemas.microsoft.com/office/drawing/2014/main" val="510536596"/>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p>
                  </a:txBody>
                  <a:tcPr>
                    <a:lnT w="28575" cap="flat" cmpd="sng" algn="ctr">
                      <a:solidFill>
                        <a:schemeClr val="tx1"/>
                      </a:solidFill>
                      <a:prstDash val="dot"/>
                      <a:round/>
                      <a:headEnd type="none" w="med" len="med"/>
                      <a:tailEnd type="none" w="med" len="med"/>
                    </a:lnT>
                  </a:tcPr>
                </a:tc>
                <a:extLst>
                  <a:ext uri="{0D108BD9-81ED-4DB2-BD59-A6C34878D82A}">
                    <a16:rowId xmlns:a16="http://schemas.microsoft.com/office/drawing/2014/main" val="3011044607"/>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386597280"/>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dirty="0"/>
                    </a:p>
                  </a:txBody>
                  <a:tcPr/>
                </a:tc>
                <a:extLst>
                  <a:ext uri="{0D108BD9-81ED-4DB2-BD59-A6C34878D82A}">
                    <a16:rowId xmlns:a16="http://schemas.microsoft.com/office/drawing/2014/main" val="304599667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p>
                  </a:txBody>
                  <a:tcPr/>
                </a:tc>
                <a:extLst>
                  <a:ext uri="{0D108BD9-81ED-4DB2-BD59-A6C34878D82A}">
                    <a16:rowId xmlns:a16="http://schemas.microsoft.com/office/drawing/2014/main" val="2213089434"/>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21269266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2939375185"/>
                  </a:ext>
                </a:extLst>
              </a:tr>
            </a:tbl>
          </a:graphicData>
        </a:graphic>
      </p:graphicFrame>
      <p:sp>
        <p:nvSpPr>
          <p:cNvPr id="7" name="Arrow: Down 6">
            <a:extLst>
              <a:ext uri="{FF2B5EF4-FFF2-40B4-BE49-F238E27FC236}">
                <a16:creationId xmlns:a16="http://schemas.microsoft.com/office/drawing/2014/main" id="{127C4FE6-6223-40D7-8890-4FC5B7CF63C2}"/>
              </a:ext>
            </a:extLst>
          </p:cNvPr>
          <p:cNvSpPr/>
          <p:nvPr/>
        </p:nvSpPr>
        <p:spPr>
          <a:xfrm>
            <a:off x="274320" y="1736935"/>
            <a:ext cx="452511" cy="4731037"/>
          </a:xfrm>
          <a:prstGeom prst="downArrow">
            <a:avLst/>
          </a:prstGeom>
          <a:gradFill>
            <a:gsLst>
              <a:gs pos="50000">
                <a:schemeClr val="accent1">
                  <a:lumMod val="60000"/>
                  <a:lumOff val="40000"/>
                </a:schemeClr>
              </a:gs>
              <a:gs pos="0">
                <a:schemeClr val="accent1">
                  <a:lumMod val="20000"/>
                  <a:lumOff val="80000"/>
                </a:schemeClr>
              </a:gs>
              <a:gs pos="100000">
                <a:schemeClr val="accent1">
                  <a:tint val="82000"/>
                  <a:satMod val="109000"/>
                  <a:lumMod val="103000"/>
                </a:schemeClr>
              </a:gs>
            </a:gsLs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593653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C5218-037B-44A1-A56D-FFB31C0FF106}"/>
              </a:ext>
            </a:extLst>
          </p:cNvPr>
          <p:cNvSpPr>
            <a:spLocks noGrp="1"/>
          </p:cNvSpPr>
          <p:nvPr>
            <p:ph type="title"/>
          </p:nvPr>
        </p:nvSpPr>
        <p:spPr>
          <a:xfrm>
            <a:off x="7452741" y="453660"/>
            <a:ext cx="4363974" cy="1297728"/>
          </a:xfrm>
          <a:solidFill>
            <a:schemeClr val="bg1"/>
          </a:solidFill>
          <a:ln>
            <a:solidFill>
              <a:schemeClr val="tx1"/>
            </a:solidFill>
          </a:ln>
        </p:spPr>
        <p:txBody>
          <a:bodyPr>
            <a:normAutofit/>
          </a:bodyPr>
          <a:lstStyle/>
          <a:p>
            <a:r>
              <a:rPr lang="en-US" dirty="0">
                <a:solidFill>
                  <a:schemeClr val="tx1"/>
                </a:solidFill>
              </a:rPr>
              <a:t>Structure of Surveillance</a:t>
            </a:r>
          </a:p>
        </p:txBody>
      </p:sp>
      <p:pic>
        <p:nvPicPr>
          <p:cNvPr id="9" name="Picture 8">
            <a:extLst>
              <a:ext uri="{FF2B5EF4-FFF2-40B4-BE49-F238E27FC236}">
                <a16:creationId xmlns:a16="http://schemas.microsoft.com/office/drawing/2014/main" id="{1B5829F9-E736-46C1-A8D8-205CB6810BC2}"/>
              </a:ext>
            </a:extLst>
          </p:cNvPr>
          <p:cNvPicPr>
            <a:picLocks noChangeAspect="1"/>
          </p:cNvPicPr>
          <p:nvPr/>
        </p:nvPicPr>
        <p:blipFill rotWithShape="1">
          <a:blip r:embed="rId3"/>
          <a:srcRect l="-129" t="24351" r="-15" b="2826"/>
          <a:stretch/>
        </p:blipFill>
        <p:spPr>
          <a:xfrm>
            <a:off x="1604962" y="1819275"/>
            <a:ext cx="8315325" cy="4808172"/>
          </a:xfrm>
          <a:prstGeom prst="rect">
            <a:avLst/>
          </a:prstGeom>
        </p:spPr>
      </p:pic>
    </p:spTree>
    <p:extLst>
      <p:ext uri="{BB962C8B-B14F-4D97-AF65-F5344CB8AC3E}">
        <p14:creationId xmlns:p14="http://schemas.microsoft.com/office/powerpoint/2010/main" val="36572991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C5218-037B-44A1-A56D-FFB31C0FF106}"/>
              </a:ext>
            </a:extLst>
          </p:cNvPr>
          <p:cNvSpPr>
            <a:spLocks noGrp="1"/>
          </p:cNvSpPr>
          <p:nvPr>
            <p:ph type="title"/>
          </p:nvPr>
        </p:nvSpPr>
        <p:spPr>
          <a:xfrm>
            <a:off x="7452741" y="453660"/>
            <a:ext cx="4363974" cy="1297728"/>
          </a:xfrm>
          <a:solidFill>
            <a:schemeClr val="bg1"/>
          </a:solidFill>
          <a:ln>
            <a:solidFill>
              <a:schemeClr val="tx1"/>
            </a:solidFill>
          </a:ln>
        </p:spPr>
        <p:txBody>
          <a:bodyPr>
            <a:normAutofit/>
          </a:bodyPr>
          <a:lstStyle/>
          <a:p>
            <a:r>
              <a:rPr lang="en-US" dirty="0">
                <a:solidFill>
                  <a:schemeClr val="tx1"/>
                </a:solidFill>
              </a:rPr>
              <a:t>Structure of Surveillance</a:t>
            </a:r>
          </a:p>
        </p:txBody>
      </p:sp>
      <p:pic>
        <p:nvPicPr>
          <p:cNvPr id="9" name="Picture 8">
            <a:extLst>
              <a:ext uri="{FF2B5EF4-FFF2-40B4-BE49-F238E27FC236}">
                <a16:creationId xmlns:a16="http://schemas.microsoft.com/office/drawing/2014/main" id="{1B5829F9-E736-46C1-A8D8-205CB6810BC2}"/>
              </a:ext>
            </a:extLst>
          </p:cNvPr>
          <p:cNvPicPr>
            <a:picLocks noChangeAspect="1"/>
          </p:cNvPicPr>
          <p:nvPr/>
        </p:nvPicPr>
        <p:blipFill rotWithShape="1">
          <a:blip r:embed="rId3"/>
          <a:srcRect l="-129" r="-15" b="2826"/>
          <a:stretch/>
        </p:blipFill>
        <p:spPr>
          <a:xfrm>
            <a:off x="1604962" y="211502"/>
            <a:ext cx="8315325" cy="6415945"/>
          </a:xfrm>
          <a:prstGeom prst="rect">
            <a:avLst/>
          </a:prstGeom>
        </p:spPr>
      </p:pic>
      <p:pic>
        <p:nvPicPr>
          <p:cNvPr id="4" name="Picture 3">
            <a:extLst>
              <a:ext uri="{FF2B5EF4-FFF2-40B4-BE49-F238E27FC236}">
                <a16:creationId xmlns:a16="http://schemas.microsoft.com/office/drawing/2014/main" id="{B67259CD-24A4-43ED-862F-AEBF5C5C9BE1}"/>
              </a:ext>
            </a:extLst>
          </p:cNvPr>
          <p:cNvPicPr>
            <a:picLocks noChangeAspect="1"/>
          </p:cNvPicPr>
          <p:nvPr/>
        </p:nvPicPr>
        <p:blipFill rotWithShape="1">
          <a:blip r:embed="rId4">
            <a:extLst>
              <a:ext uri="{28A0092B-C50C-407E-A947-70E740481C1C}">
                <a14:useLocalDpi xmlns:a14="http://schemas.microsoft.com/office/drawing/2010/main" val="0"/>
              </a:ext>
            </a:extLst>
          </a:blip>
          <a:srcRect l="462" t="3276" r="64798" b="3437"/>
          <a:stretch/>
        </p:blipFill>
        <p:spPr>
          <a:xfrm>
            <a:off x="5229086" y="1214114"/>
            <a:ext cx="1067076" cy="537274"/>
          </a:xfrm>
          <a:prstGeom prst="rect">
            <a:avLst/>
          </a:prstGeom>
        </p:spPr>
      </p:pic>
    </p:spTree>
    <p:extLst>
      <p:ext uri="{BB962C8B-B14F-4D97-AF65-F5344CB8AC3E}">
        <p14:creationId xmlns:p14="http://schemas.microsoft.com/office/powerpoint/2010/main" val="21053362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19977550-530C-4940-B626-13C99F90603A}"/>
              </a:ext>
            </a:extLst>
          </p:cNvPr>
          <p:cNvPicPr>
            <a:picLocks noGrp="1" noChangeAspect="1"/>
          </p:cNvPicPr>
          <p:nvPr>
            <p:ph idx="1"/>
          </p:nvPr>
        </p:nvPicPr>
        <p:blipFill rotWithShape="1">
          <a:blip r:embed="rId3"/>
          <a:srcRect l="6384" t="11190" r="12411"/>
          <a:stretch/>
        </p:blipFill>
        <p:spPr>
          <a:xfrm>
            <a:off x="400490" y="1"/>
            <a:ext cx="11148081" cy="6858000"/>
          </a:xfrm>
          <a:prstGeom prst="rect">
            <a:avLst/>
          </a:prstGeom>
        </p:spPr>
      </p:pic>
      <p:sp>
        <p:nvSpPr>
          <p:cNvPr id="3" name="TextBox 2">
            <a:extLst>
              <a:ext uri="{FF2B5EF4-FFF2-40B4-BE49-F238E27FC236}">
                <a16:creationId xmlns:a16="http://schemas.microsoft.com/office/drawing/2014/main" id="{CF8221EE-8A59-48B9-8939-82DD6D07680B}"/>
              </a:ext>
            </a:extLst>
          </p:cNvPr>
          <p:cNvSpPr txBox="1"/>
          <p:nvPr/>
        </p:nvSpPr>
        <p:spPr>
          <a:xfrm>
            <a:off x="4343400" y="2644170"/>
            <a:ext cx="936172" cy="1569660"/>
          </a:xfrm>
          <a:prstGeom prst="rect">
            <a:avLst/>
          </a:prstGeom>
          <a:noFill/>
        </p:spPr>
        <p:txBody>
          <a:bodyPr wrap="square" rtlCol="0">
            <a:spAutoFit/>
          </a:bodyPr>
          <a:lstStyle/>
          <a:p>
            <a:r>
              <a:rPr lang="en-US" sz="9600" b="1" dirty="0">
                <a:solidFill>
                  <a:srgbClr val="FF0000"/>
                </a:solidFill>
              </a:rPr>
              <a:t>x</a:t>
            </a:r>
          </a:p>
        </p:txBody>
      </p:sp>
      <p:sp>
        <p:nvSpPr>
          <p:cNvPr id="8" name="TextBox 7">
            <a:extLst>
              <a:ext uri="{FF2B5EF4-FFF2-40B4-BE49-F238E27FC236}">
                <a16:creationId xmlns:a16="http://schemas.microsoft.com/office/drawing/2014/main" id="{D345F891-0D98-4110-858D-9ED85D933193}"/>
              </a:ext>
            </a:extLst>
          </p:cNvPr>
          <p:cNvSpPr txBox="1"/>
          <p:nvPr/>
        </p:nvSpPr>
        <p:spPr>
          <a:xfrm>
            <a:off x="1676400" y="4815870"/>
            <a:ext cx="936172" cy="1569660"/>
          </a:xfrm>
          <a:prstGeom prst="rect">
            <a:avLst/>
          </a:prstGeom>
          <a:noFill/>
        </p:spPr>
        <p:txBody>
          <a:bodyPr wrap="square" rtlCol="0">
            <a:spAutoFit/>
          </a:bodyPr>
          <a:lstStyle/>
          <a:p>
            <a:r>
              <a:rPr lang="en-US" sz="9600" b="1" dirty="0">
                <a:solidFill>
                  <a:srgbClr val="FF0000"/>
                </a:solidFill>
              </a:rPr>
              <a:t>x</a:t>
            </a:r>
          </a:p>
        </p:txBody>
      </p:sp>
      <p:sp>
        <p:nvSpPr>
          <p:cNvPr id="9" name="TextBox 8">
            <a:extLst>
              <a:ext uri="{FF2B5EF4-FFF2-40B4-BE49-F238E27FC236}">
                <a16:creationId xmlns:a16="http://schemas.microsoft.com/office/drawing/2014/main" id="{BD6BCAD2-50E7-45CA-9604-CBA0758FEDCB}"/>
              </a:ext>
            </a:extLst>
          </p:cNvPr>
          <p:cNvSpPr txBox="1"/>
          <p:nvPr/>
        </p:nvSpPr>
        <p:spPr>
          <a:xfrm>
            <a:off x="3276600" y="2099885"/>
            <a:ext cx="936172" cy="1569660"/>
          </a:xfrm>
          <a:prstGeom prst="rect">
            <a:avLst/>
          </a:prstGeom>
          <a:noFill/>
        </p:spPr>
        <p:txBody>
          <a:bodyPr wrap="square" rtlCol="0">
            <a:spAutoFit/>
          </a:bodyPr>
          <a:lstStyle/>
          <a:p>
            <a:r>
              <a:rPr lang="en-US" sz="9600" b="1" dirty="0">
                <a:solidFill>
                  <a:srgbClr val="FF0000"/>
                </a:solidFill>
              </a:rPr>
              <a:t>x</a:t>
            </a:r>
          </a:p>
        </p:txBody>
      </p:sp>
      <p:sp>
        <p:nvSpPr>
          <p:cNvPr id="10" name="TextBox 9">
            <a:extLst>
              <a:ext uri="{FF2B5EF4-FFF2-40B4-BE49-F238E27FC236}">
                <a16:creationId xmlns:a16="http://schemas.microsoft.com/office/drawing/2014/main" id="{7906D90C-CBE2-48F8-9D32-030888F3D58B}"/>
              </a:ext>
            </a:extLst>
          </p:cNvPr>
          <p:cNvSpPr txBox="1"/>
          <p:nvPr/>
        </p:nvSpPr>
        <p:spPr>
          <a:xfrm>
            <a:off x="3573780" y="621605"/>
            <a:ext cx="936172" cy="1569660"/>
          </a:xfrm>
          <a:prstGeom prst="rect">
            <a:avLst/>
          </a:prstGeom>
          <a:noFill/>
        </p:spPr>
        <p:txBody>
          <a:bodyPr wrap="square" rtlCol="0">
            <a:spAutoFit/>
          </a:bodyPr>
          <a:lstStyle/>
          <a:p>
            <a:r>
              <a:rPr lang="en-US" sz="9600" b="1" dirty="0">
                <a:solidFill>
                  <a:srgbClr val="FF0000"/>
                </a:solidFill>
              </a:rPr>
              <a:t>x</a:t>
            </a:r>
          </a:p>
        </p:txBody>
      </p:sp>
      <p:sp>
        <p:nvSpPr>
          <p:cNvPr id="2" name="TextBox 1">
            <a:extLst>
              <a:ext uri="{FF2B5EF4-FFF2-40B4-BE49-F238E27FC236}">
                <a16:creationId xmlns:a16="http://schemas.microsoft.com/office/drawing/2014/main" id="{C5E4E9C2-E071-481B-9A9A-5C685F19A487}"/>
              </a:ext>
            </a:extLst>
          </p:cNvPr>
          <p:cNvSpPr txBox="1"/>
          <p:nvPr/>
        </p:nvSpPr>
        <p:spPr>
          <a:xfrm>
            <a:off x="1040382" y="62345"/>
            <a:ext cx="3422073" cy="369332"/>
          </a:xfrm>
          <a:prstGeom prst="rect">
            <a:avLst/>
          </a:prstGeom>
          <a:noFill/>
        </p:spPr>
        <p:txBody>
          <a:bodyPr wrap="square" rtlCol="0">
            <a:spAutoFit/>
          </a:bodyPr>
          <a:lstStyle/>
          <a:p>
            <a:r>
              <a:rPr lang="en-US" b="1" dirty="0"/>
              <a:t>Coverage Map</a:t>
            </a:r>
            <a:r>
              <a:rPr lang="en-US" dirty="0"/>
              <a:t>: Maximum Extent </a:t>
            </a:r>
          </a:p>
        </p:txBody>
      </p:sp>
    </p:spTree>
    <p:extLst>
      <p:ext uri="{BB962C8B-B14F-4D97-AF65-F5344CB8AC3E}">
        <p14:creationId xmlns:p14="http://schemas.microsoft.com/office/powerpoint/2010/main" val="180678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9AC5807-46B4-4392-AB87-396128B95CB8}"/>
              </a:ext>
            </a:extLst>
          </p:cNvPr>
          <p:cNvPicPr>
            <a:picLocks noGrp="1" noChangeAspect="1"/>
          </p:cNvPicPr>
          <p:nvPr>
            <p:ph idx="4294967295"/>
          </p:nvPr>
        </p:nvPicPr>
        <p:blipFill rotWithShape="1">
          <a:blip r:embed="rId3"/>
          <a:srcRect l="1181" t="17552" r="4095" b="29719"/>
          <a:stretch/>
        </p:blipFill>
        <p:spPr>
          <a:xfrm>
            <a:off x="1926686" y="0"/>
            <a:ext cx="8747241" cy="6858000"/>
          </a:xfrm>
          <a:prstGeom prst="rect">
            <a:avLst/>
          </a:prstGeom>
        </p:spPr>
      </p:pic>
      <p:sp>
        <p:nvSpPr>
          <p:cNvPr id="18" name="TextBox 17">
            <a:extLst>
              <a:ext uri="{FF2B5EF4-FFF2-40B4-BE49-F238E27FC236}">
                <a16:creationId xmlns:a16="http://schemas.microsoft.com/office/drawing/2014/main" id="{F59E9B9D-5510-4287-93AB-1AF688183024}"/>
              </a:ext>
            </a:extLst>
          </p:cNvPr>
          <p:cNvSpPr txBox="1"/>
          <p:nvPr/>
        </p:nvSpPr>
        <p:spPr>
          <a:xfrm>
            <a:off x="1040382" y="62345"/>
            <a:ext cx="3422073" cy="369332"/>
          </a:xfrm>
          <a:prstGeom prst="rect">
            <a:avLst/>
          </a:prstGeom>
          <a:noFill/>
        </p:spPr>
        <p:txBody>
          <a:bodyPr wrap="square" rtlCol="0">
            <a:spAutoFit/>
          </a:bodyPr>
          <a:lstStyle/>
          <a:p>
            <a:r>
              <a:rPr lang="en-US" b="1" dirty="0"/>
              <a:t>Coverage Map</a:t>
            </a:r>
            <a:r>
              <a:rPr lang="en-US" dirty="0"/>
              <a:t>: 2019</a:t>
            </a:r>
          </a:p>
        </p:txBody>
      </p:sp>
    </p:spTree>
    <p:extLst>
      <p:ext uri="{BB962C8B-B14F-4D97-AF65-F5344CB8AC3E}">
        <p14:creationId xmlns:p14="http://schemas.microsoft.com/office/powerpoint/2010/main" val="3897160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F6C90B-8689-483B-BD2B-3A41250ADE56}"/>
              </a:ext>
            </a:extLst>
          </p:cNvPr>
          <p:cNvPicPr>
            <a:picLocks noChangeAspect="1"/>
          </p:cNvPicPr>
          <p:nvPr/>
        </p:nvPicPr>
        <p:blipFill rotWithShape="1">
          <a:blip r:embed="rId3">
            <a:extLst>
              <a:ext uri="{28A0092B-C50C-407E-A947-70E740481C1C}">
                <a14:useLocalDpi xmlns:a14="http://schemas.microsoft.com/office/drawing/2010/main" val="0"/>
              </a:ext>
            </a:extLst>
          </a:blip>
          <a:srcRect l="-108" t="23788" r="-640" b="150"/>
          <a:stretch/>
        </p:blipFill>
        <p:spPr>
          <a:xfrm>
            <a:off x="4156364" y="10159"/>
            <a:ext cx="8035637" cy="6847842"/>
          </a:xfrm>
          <a:prstGeom prst="rect">
            <a:avLst/>
          </a:prstGeom>
        </p:spPr>
      </p:pic>
      <p:pic>
        <p:nvPicPr>
          <p:cNvPr id="5" name="Picture 4">
            <a:extLst>
              <a:ext uri="{FF2B5EF4-FFF2-40B4-BE49-F238E27FC236}">
                <a16:creationId xmlns:a16="http://schemas.microsoft.com/office/drawing/2014/main" id="{B0A4971E-36A0-4BDD-8932-1B1BADF94D80}"/>
              </a:ext>
            </a:extLst>
          </p:cNvPr>
          <p:cNvPicPr>
            <a:picLocks noChangeAspect="1"/>
          </p:cNvPicPr>
          <p:nvPr/>
        </p:nvPicPr>
        <p:blipFill rotWithShape="1">
          <a:blip r:embed="rId3">
            <a:extLst>
              <a:ext uri="{28A0092B-C50C-407E-A947-70E740481C1C}">
                <a14:useLocalDpi xmlns:a14="http://schemas.microsoft.com/office/drawing/2010/main" val="0"/>
              </a:ext>
            </a:extLst>
          </a:blip>
          <a:srcRect l="62369" t="13042" b="79850"/>
          <a:stretch/>
        </p:blipFill>
        <p:spPr>
          <a:xfrm>
            <a:off x="801206" y="4544853"/>
            <a:ext cx="2403212" cy="524169"/>
          </a:xfrm>
          <a:prstGeom prst="rect">
            <a:avLst/>
          </a:prstGeom>
        </p:spPr>
      </p:pic>
      <p:pic>
        <p:nvPicPr>
          <p:cNvPr id="7" name="Picture 6">
            <a:extLst>
              <a:ext uri="{FF2B5EF4-FFF2-40B4-BE49-F238E27FC236}">
                <a16:creationId xmlns:a16="http://schemas.microsoft.com/office/drawing/2014/main" id="{095331E2-4CE4-4DB8-A1AD-23D1ACEB26AA}"/>
              </a:ext>
            </a:extLst>
          </p:cNvPr>
          <p:cNvPicPr>
            <a:picLocks noChangeAspect="1"/>
          </p:cNvPicPr>
          <p:nvPr/>
        </p:nvPicPr>
        <p:blipFill rotWithShape="1">
          <a:blip r:embed="rId3">
            <a:extLst>
              <a:ext uri="{28A0092B-C50C-407E-A947-70E740481C1C}">
                <a14:useLocalDpi xmlns:a14="http://schemas.microsoft.com/office/drawing/2010/main" val="0"/>
              </a:ext>
            </a:extLst>
          </a:blip>
          <a:srcRect l="16951" t="610" r="39320" b="87430"/>
          <a:stretch/>
        </p:blipFill>
        <p:spPr>
          <a:xfrm>
            <a:off x="801206" y="3690149"/>
            <a:ext cx="2792626" cy="881919"/>
          </a:xfrm>
          <a:prstGeom prst="rect">
            <a:avLst/>
          </a:prstGeom>
        </p:spPr>
      </p:pic>
      <p:pic>
        <p:nvPicPr>
          <p:cNvPr id="8" name="Picture 7">
            <a:extLst>
              <a:ext uri="{FF2B5EF4-FFF2-40B4-BE49-F238E27FC236}">
                <a16:creationId xmlns:a16="http://schemas.microsoft.com/office/drawing/2014/main" id="{192BF2A2-F071-4562-AFC4-E3FC7DCE001B}"/>
              </a:ext>
            </a:extLst>
          </p:cNvPr>
          <p:cNvPicPr>
            <a:picLocks noChangeAspect="1"/>
          </p:cNvPicPr>
          <p:nvPr/>
        </p:nvPicPr>
        <p:blipFill rotWithShape="1">
          <a:blip r:embed="rId3">
            <a:extLst>
              <a:ext uri="{28A0092B-C50C-407E-A947-70E740481C1C}">
                <a14:useLocalDpi xmlns:a14="http://schemas.microsoft.com/office/drawing/2010/main" val="0"/>
              </a:ext>
            </a:extLst>
          </a:blip>
          <a:srcRect l="17754" t="11717" r="39320" b="77144"/>
          <a:stretch/>
        </p:blipFill>
        <p:spPr>
          <a:xfrm>
            <a:off x="817832" y="4964137"/>
            <a:ext cx="2741393" cy="821424"/>
          </a:xfrm>
          <a:prstGeom prst="rect">
            <a:avLst/>
          </a:prstGeom>
        </p:spPr>
      </p:pic>
      <p:pic>
        <p:nvPicPr>
          <p:cNvPr id="10" name="Picture 9">
            <a:extLst>
              <a:ext uri="{FF2B5EF4-FFF2-40B4-BE49-F238E27FC236}">
                <a16:creationId xmlns:a16="http://schemas.microsoft.com/office/drawing/2014/main" id="{D66AB7B8-C776-4E36-B092-651D9D6DFC4C}"/>
              </a:ext>
            </a:extLst>
          </p:cNvPr>
          <p:cNvPicPr>
            <a:picLocks noChangeAspect="1"/>
          </p:cNvPicPr>
          <p:nvPr/>
        </p:nvPicPr>
        <p:blipFill rotWithShape="1">
          <a:blip r:embed="rId3">
            <a:extLst>
              <a:ext uri="{28A0092B-C50C-407E-A947-70E740481C1C}">
                <a14:useLocalDpi xmlns:a14="http://schemas.microsoft.com/office/drawing/2010/main" val="0"/>
              </a:ext>
            </a:extLst>
          </a:blip>
          <a:srcRect t="-2885" r="82241" b="77027"/>
          <a:stretch/>
        </p:blipFill>
        <p:spPr>
          <a:xfrm>
            <a:off x="1375827" y="1072439"/>
            <a:ext cx="1134127" cy="1906815"/>
          </a:xfrm>
          <a:prstGeom prst="rect">
            <a:avLst/>
          </a:prstGeom>
        </p:spPr>
      </p:pic>
      <p:pic>
        <p:nvPicPr>
          <p:cNvPr id="9" name="Picture 8">
            <a:extLst>
              <a:ext uri="{FF2B5EF4-FFF2-40B4-BE49-F238E27FC236}">
                <a16:creationId xmlns:a16="http://schemas.microsoft.com/office/drawing/2014/main" id="{6701BA79-D6DE-4140-8C39-B58D1D8F52C7}"/>
              </a:ext>
            </a:extLst>
          </p:cNvPr>
          <p:cNvPicPr>
            <a:picLocks noChangeAspect="1"/>
          </p:cNvPicPr>
          <p:nvPr/>
        </p:nvPicPr>
        <p:blipFill rotWithShape="1">
          <a:blip r:embed="rId3">
            <a:extLst>
              <a:ext uri="{28A0092B-C50C-407E-A947-70E740481C1C}">
                <a14:useLocalDpi xmlns:a14="http://schemas.microsoft.com/office/drawing/2010/main" val="0"/>
              </a:ext>
            </a:extLst>
          </a:blip>
          <a:srcRect l="62369" t="5026" b="87412"/>
          <a:stretch/>
        </p:blipFill>
        <p:spPr>
          <a:xfrm>
            <a:off x="801206" y="3185365"/>
            <a:ext cx="2403212" cy="557627"/>
          </a:xfrm>
          <a:prstGeom prst="rect">
            <a:avLst/>
          </a:prstGeom>
        </p:spPr>
      </p:pic>
    </p:spTree>
    <p:extLst>
      <p:ext uri="{BB962C8B-B14F-4D97-AF65-F5344CB8AC3E}">
        <p14:creationId xmlns:p14="http://schemas.microsoft.com/office/powerpoint/2010/main" val="25160997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499FE94-04A2-4365-99E2-1C4B49AEA11D}"/>
              </a:ext>
            </a:extLst>
          </p:cNvPr>
          <p:cNvSpPr/>
          <p:nvPr/>
        </p:nvSpPr>
        <p:spPr>
          <a:xfrm>
            <a:off x="2078150" y="5022476"/>
            <a:ext cx="8323148" cy="137832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E495523-BA2D-4D62-8E27-73D5803A2D20}"/>
              </a:ext>
            </a:extLst>
          </p:cNvPr>
          <p:cNvSpPr/>
          <p:nvPr/>
        </p:nvSpPr>
        <p:spPr>
          <a:xfrm>
            <a:off x="2078151" y="4148136"/>
            <a:ext cx="8323148" cy="87434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59E4B6AE-DD49-406D-BFB1-A29797341D96}"/>
              </a:ext>
            </a:extLst>
          </p:cNvPr>
          <p:cNvSpPr/>
          <p:nvPr/>
        </p:nvSpPr>
        <p:spPr>
          <a:xfrm>
            <a:off x="2078150" y="2403246"/>
            <a:ext cx="8323149" cy="1745172"/>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F25C3E8-5EAC-4E44-9E82-CB956BF100F3}"/>
              </a:ext>
            </a:extLst>
          </p:cNvPr>
          <p:cNvSpPr>
            <a:spLocks noGrp="1"/>
          </p:cNvSpPr>
          <p:nvPr>
            <p:ph type="title"/>
          </p:nvPr>
        </p:nvSpPr>
        <p:spPr>
          <a:xfrm>
            <a:off x="2078150" y="1011756"/>
            <a:ext cx="8323150" cy="1188720"/>
          </a:xfrm>
        </p:spPr>
        <p:txBody>
          <a:bodyPr/>
          <a:lstStyle/>
          <a:p>
            <a:r>
              <a:rPr lang="en-US" dirty="0"/>
              <a:t>ACU Surveillance Dataset</a:t>
            </a:r>
          </a:p>
        </p:txBody>
      </p:sp>
      <p:sp>
        <p:nvSpPr>
          <p:cNvPr id="3" name="Content Placeholder 2">
            <a:extLst>
              <a:ext uri="{FF2B5EF4-FFF2-40B4-BE49-F238E27FC236}">
                <a16:creationId xmlns:a16="http://schemas.microsoft.com/office/drawing/2014/main" id="{B3E6F069-F4FB-4008-855F-B2E04B85B78D}"/>
              </a:ext>
            </a:extLst>
          </p:cNvPr>
          <p:cNvSpPr>
            <a:spLocks noGrp="1"/>
          </p:cNvSpPr>
          <p:nvPr>
            <p:ph idx="1"/>
          </p:nvPr>
        </p:nvSpPr>
        <p:spPr>
          <a:xfrm>
            <a:off x="1886485" y="2403246"/>
            <a:ext cx="8514813" cy="3903950"/>
          </a:xfrm>
        </p:spPr>
        <p:txBody>
          <a:bodyPr>
            <a:noAutofit/>
          </a:bodyPr>
          <a:lstStyle/>
          <a:p>
            <a:pPr marL="0" indent="0">
              <a:buNone/>
            </a:pPr>
            <a:r>
              <a:rPr lang="en-US" sz="2400" cap="small" dirty="0"/>
              <a:t>   Cases of 14 infectious disease syndromes</a:t>
            </a:r>
          </a:p>
          <a:p>
            <a:pPr lvl="1"/>
            <a:r>
              <a:rPr lang="en-US" sz="1800" cap="small" dirty="0"/>
              <a:t>4.5 years of weekly reports between January 1</a:t>
            </a:r>
            <a:r>
              <a:rPr lang="en-US" sz="1800" cap="small" baseline="30000" dirty="0"/>
              <a:t>st</a:t>
            </a:r>
            <a:r>
              <a:rPr lang="en-US" sz="1800" cap="small" dirty="0"/>
              <a:t>, 2015 and June 30, 2019</a:t>
            </a:r>
          </a:p>
          <a:p>
            <a:pPr lvl="1"/>
            <a:r>
              <a:rPr lang="en-US" sz="1800" cap="small" dirty="0"/>
              <a:t>Stratified by sex (Female vs. Male) and age (≥5 vs. &lt;5)</a:t>
            </a:r>
          </a:p>
          <a:p>
            <a:pPr lvl="1"/>
            <a:r>
              <a:rPr lang="en-US" sz="1800" cap="small" dirty="0"/>
              <a:t>Stratified by governorate, district, and subdistrict</a:t>
            </a:r>
          </a:p>
          <a:p>
            <a:pPr marL="0" indent="0">
              <a:buNone/>
            </a:pPr>
            <a:r>
              <a:rPr lang="en-US" sz="2400" cap="small" dirty="0"/>
              <a:t>   Population of districts between 2015-2019 </a:t>
            </a:r>
          </a:p>
          <a:p>
            <a:pPr lvl="1"/>
            <a:r>
              <a:rPr lang="en-US" sz="1800" cap="small" dirty="0"/>
              <a:t>Collected monthly by the Humanitarian Needs Assessment Program (HNAP)</a:t>
            </a:r>
          </a:p>
          <a:p>
            <a:pPr marL="0" indent="0">
              <a:buNone/>
            </a:pPr>
            <a:r>
              <a:rPr lang="en-US" sz="2400" cap="small" dirty="0"/>
              <a:t>   Attacks on healthcare facilities 2011 - 2018</a:t>
            </a:r>
          </a:p>
          <a:p>
            <a:pPr lvl="1"/>
            <a:r>
              <a:rPr lang="en-US" sz="1800" cap="small" dirty="0"/>
              <a:t>Collected and verified by Physicians for Human Rights</a:t>
            </a:r>
          </a:p>
          <a:p>
            <a:pPr lvl="1"/>
            <a:r>
              <a:rPr lang="en-US" sz="1800" cap="small" dirty="0"/>
              <a:t>Stratified by district, method of attack, and alleged perpetrator of attack</a:t>
            </a:r>
          </a:p>
        </p:txBody>
      </p:sp>
      <p:sp>
        <p:nvSpPr>
          <p:cNvPr id="4" name="TextBox 3">
            <a:extLst>
              <a:ext uri="{FF2B5EF4-FFF2-40B4-BE49-F238E27FC236}">
                <a16:creationId xmlns:a16="http://schemas.microsoft.com/office/drawing/2014/main" id="{98925CB3-1D71-43BC-A994-6F54348C1C04}"/>
              </a:ext>
            </a:extLst>
          </p:cNvPr>
          <p:cNvSpPr txBox="1"/>
          <p:nvPr/>
        </p:nvSpPr>
        <p:spPr>
          <a:xfrm>
            <a:off x="7574090" y="2403246"/>
            <a:ext cx="3018873" cy="461665"/>
          </a:xfrm>
          <a:prstGeom prst="rect">
            <a:avLst/>
          </a:prstGeom>
          <a:noFill/>
        </p:spPr>
        <p:txBody>
          <a:bodyPr wrap="square" rtlCol="0">
            <a:spAutoFit/>
          </a:bodyPr>
          <a:lstStyle/>
          <a:p>
            <a:r>
              <a:rPr lang="en-US" sz="2400" dirty="0"/>
              <a:t>– Including Measles</a:t>
            </a:r>
          </a:p>
        </p:txBody>
      </p:sp>
    </p:spTree>
    <p:extLst>
      <p:ext uri="{BB962C8B-B14F-4D97-AF65-F5344CB8AC3E}">
        <p14:creationId xmlns:p14="http://schemas.microsoft.com/office/powerpoint/2010/main" val="1001140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left)">
                                      <p:cBhvr>
                                        <p:cTn id="16" dur="500"/>
                                        <p:tgtEl>
                                          <p:spTgt spid="3">
                                            <p:txEl>
                                              <p:pRg st="3" end="3"/>
                                            </p:txEl>
                                          </p:spTgt>
                                        </p:tgtEl>
                                      </p:cBhvr>
                                    </p:animEffect>
                                  </p:childTnLst>
                                </p:cTn>
                              </p:par>
                              <p:par>
                                <p:cTn id="17" presetID="22" presetClass="entr" presetSubtype="8" fill="hold" grpId="0" nodeType="withEffect">
                                  <p:stCondLst>
                                    <p:cond delay="0"/>
                                  </p:stCondLst>
                                  <p:iterate type="lt">
                                    <p:tmPct val="0"/>
                                  </p:iterate>
                                  <p:childTnLst>
                                    <p:set>
                                      <p:cBhvr>
                                        <p:cTn id="18" dur="1" fill="hold">
                                          <p:stCondLst>
                                            <p:cond delay="0"/>
                                          </p:stCondLst>
                                        </p:cTn>
                                        <p:tgtEl>
                                          <p:spTgt spid="4">
                                            <p:txEl>
                                              <p:pRg st="0" end="0"/>
                                            </p:txEl>
                                          </p:spTgt>
                                        </p:tgtEl>
                                        <p:attrNameLst>
                                          <p:attrName>style.visibility</p:attrName>
                                        </p:attrNameLst>
                                      </p:cBhvr>
                                      <p:to>
                                        <p:strVal val="visible"/>
                                      </p:to>
                                    </p:set>
                                    <p:animEffect transition="in" filter="wipe(left)">
                                      <p:cBhvr>
                                        <p:cTn id="19" dur="500"/>
                                        <p:tgtEl>
                                          <p:spTgt spid="4">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5" presetClass="emph" presetSubtype="0" nodeType="clickEffect">
                                  <p:stCondLst>
                                    <p:cond delay="0"/>
                                  </p:stCondLst>
                                  <p:iterate type="lt">
                                    <p:tmAbs val="25"/>
                                  </p:iterate>
                                  <p:childTnLst>
                                    <p:set>
                                      <p:cBhvr override="childStyle">
                                        <p:cTn id="26" dur="2000"/>
                                        <p:tgtEl>
                                          <p:spTgt spid="4">
                                            <p:txEl>
                                              <p:pRg st="0" end="0"/>
                                            </p:txEl>
                                          </p:spTgt>
                                        </p:tgtEl>
                                        <p:attrNameLst>
                                          <p:attrName>style.fontWeight</p:attrName>
                                        </p:attrNameLst>
                                      </p:cBhvr>
                                      <p:to>
                                        <p:strVal val="bold"/>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wipe(left)">
                                      <p:cBhvr>
                                        <p:cTn id="31" dur="500"/>
                                        <p:tgtEl>
                                          <p:spTgt spid="3">
                                            <p:txEl>
                                              <p:pRg st="4" end="4"/>
                                            </p:txEl>
                                          </p:spTgt>
                                        </p:tgtEl>
                                      </p:cBhvr>
                                    </p:animEffect>
                                  </p:childTnLst>
                                </p:cTn>
                              </p:par>
                              <p:par>
                                <p:cTn id="32" presetID="22" presetClass="entr" presetSubtype="8" fill="hold"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wipe(left)">
                                      <p:cBhvr>
                                        <p:cTn id="34" dur="500"/>
                                        <p:tgtEl>
                                          <p:spTgt spid="3">
                                            <p:txEl>
                                              <p:pRg st="5" end="5"/>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wipe(left)">
                                      <p:cBhvr>
                                        <p:cTn id="42" dur="500"/>
                                        <p:tgtEl>
                                          <p:spTgt spid="3">
                                            <p:txEl>
                                              <p:pRg st="6" end="6"/>
                                            </p:txEl>
                                          </p:spTgt>
                                        </p:tgtEl>
                                      </p:cBhvr>
                                    </p:animEffect>
                                  </p:childTnLst>
                                </p:cTn>
                              </p:par>
                              <p:par>
                                <p:cTn id="43" presetID="22" presetClass="entr" presetSubtype="8" fill="hold"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wipe(left)">
                                      <p:cBhvr>
                                        <p:cTn id="45" dur="500"/>
                                        <p:tgtEl>
                                          <p:spTgt spid="3">
                                            <p:txEl>
                                              <p:pRg st="7" end="7"/>
                                            </p:txEl>
                                          </p:spTgt>
                                        </p:tgtEl>
                                      </p:cBhvr>
                                    </p:animEffect>
                                  </p:childTnLst>
                                </p:cTn>
                              </p:par>
                              <p:par>
                                <p:cTn id="46" presetID="22" presetClass="entr" presetSubtype="8" fill="hold" nodeType="with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animEffect transition="in" filter="wipe(left)">
                                      <p:cBhvr>
                                        <p:cTn id="48" dur="500"/>
                                        <p:tgtEl>
                                          <p:spTgt spid="3">
                                            <p:txEl>
                                              <p:pRg st="8" end="8"/>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6" grpId="0" animBg="1"/>
      <p:bldP spid="4" grpId="0" build="allAtOnce"/>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499FE94-04A2-4365-99E2-1C4B49AEA11D}"/>
              </a:ext>
            </a:extLst>
          </p:cNvPr>
          <p:cNvSpPr/>
          <p:nvPr/>
        </p:nvSpPr>
        <p:spPr>
          <a:xfrm>
            <a:off x="2078150" y="5022476"/>
            <a:ext cx="8323148" cy="137832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E495523-BA2D-4D62-8E27-73D5803A2D20}"/>
              </a:ext>
            </a:extLst>
          </p:cNvPr>
          <p:cNvSpPr/>
          <p:nvPr/>
        </p:nvSpPr>
        <p:spPr>
          <a:xfrm>
            <a:off x="2078151" y="4148136"/>
            <a:ext cx="8323148" cy="87434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59E4B6AE-DD49-406D-BFB1-A29797341D96}"/>
              </a:ext>
            </a:extLst>
          </p:cNvPr>
          <p:cNvSpPr/>
          <p:nvPr/>
        </p:nvSpPr>
        <p:spPr>
          <a:xfrm>
            <a:off x="2078150" y="2403246"/>
            <a:ext cx="8323149" cy="1745172"/>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F25C3E8-5EAC-4E44-9E82-CB956BF100F3}"/>
              </a:ext>
            </a:extLst>
          </p:cNvPr>
          <p:cNvSpPr>
            <a:spLocks noGrp="1"/>
          </p:cNvSpPr>
          <p:nvPr>
            <p:ph type="title"/>
          </p:nvPr>
        </p:nvSpPr>
        <p:spPr>
          <a:xfrm>
            <a:off x="2078150" y="1011756"/>
            <a:ext cx="8323150" cy="1188720"/>
          </a:xfrm>
        </p:spPr>
        <p:txBody>
          <a:bodyPr/>
          <a:lstStyle/>
          <a:p>
            <a:r>
              <a:rPr lang="en-US" dirty="0"/>
              <a:t>Our Study</a:t>
            </a:r>
          </a:p>
        </p:txBody>
      </p:sp>
      <p:sp>
        <p:nvSpPr>
          <p:cNvPr id="3" name="Content Placeholder 2">
            <a:extLst>
              <a:ext uri="{FF2B5EF4-FFF2-40B4-BE49-F238E27FC236}">
                <a16:creationId xmlns:a16="http://schemas.microsoft.com/office/drawing/2014/main" id="{B3E6F069-F4FB-4008-855F-B2E04B85B78D}"/>
              </a:ext>
            </a:extLst>
          </p:cNvPr>
          <p:cNvSpPr>
            <a:spLocks noGrp="1"/>
          </p:cNvSpPr>
          <p:nvPr>
            <p:ph idx="1"/>
          </p:nvPr>
        </p:nvSpPr>
        <p:spPr>
          <a:xfrm>
            <a:off x="1886485" y="2403246"/>
            <a:ext cx="8514813" cy="3903950"/>
          </a:xfrm>
        </p:spPr>
        <p:txBody>
          <a:bodyPr>
            <a:noAutofit/>
          </a:bodyPr>
          <a:lstStyle/>
          <a:p>
            <a:pPr marL="0" indent="0">
              <a:buNone/>
            </a:pPr>
            <a:r>
              <a:rPr lang="en-US" sz="2400" cap="small" dirty="0"/>
              <a:t>   Cases of Measles</a:t>
            </a:r>
          </a:p>
          <a:p>
            <a:pPr lvl="1"/>
            <a:r>
              <a:rPr lang="en-US" sz="1800" cap="small" dirty="0"/>
              <a:t>4.5 years of weekly reports between January 1</a:t>
            </a:r>
            <a:r>
              <a:rPr lang="en-US" sz="1800" cap="small" baseline="30000" dirty="0"/>
              <a:t>st</a:t>
            </a:r>
            <a:r>
              <a:rPr lang="en-US" sz="1800" cap="small" dirty="0"/>
              <a:t>, 2015 and June 30, 2019</a:t>
            </a:r>
          </a:p>
          <a:p>
            <a:pPr lvl="1"/>
            <a:r>
              <a:rPr lang="en-US" sz="1800" cap="small" dirty="0"/>
              <a:t>Stratified by sex (Female vs. Male) and age (≥5 vs. &lt;5)</a:t>
            </a:r>
          </a:p>
          <a:p>
            <a:pPr lvl="1"/>
            <a:r>
              <a:rPr lang="en-US" sz="1800" cap="small" dirty="0"/>
              <a:t>Stratified by governorate, district, and subdistrict</a:t>
            </a:r>
          </a:p>
          <a:p>
            <a:pPr marL="0" indent="0">
              <a:buNone/>
            </a:pPr>
            <a:r>
              <a:rPr lang="en-US" sz="2400" cap="small" dirty="0"/>
              <a:t>   Population of districts between 2015-2019 </a:t>
            </a:r>
          </a:p>
          <a:p>
            <a:pPr lvl="1"/>
            <a:r>
              <a:rPr lang="en-US" sz="1800" cap="small" dirty="0"/>
              <a:t>Collected monthly by the Humanitarian Needs Assessment Program (HNAP)</a:t>
            </a:r>
          </a:p>
          <a:p>
            <a:pPr marL="0" indent="0">
              <a:buNone/>
            </a:pPr>
            <a:r>
              <a:rPr lang="en-US" sz="2400" cap="small" dirty="0"/>
              <a:t>   </a:t>
            </a:r>
            <a:r>
              <a:rPr lang="en-US" sz="2400" i="1" cap="small" dirty="0">
                <a:solidFill>
                  <a:schemeClr val="accent3">
                    <a:lumMod val="20000"/>
                    <a:lumOff val="80000"/>
                  </a:schemeClr>
                </a:solidFill>
              </a:rPr>
              <a:t>Attacks on healthcare facilities 2011 - 2018</a:t>
            </a:r>
          </a:p>
          <a:p>
            <a:pPr lvl="1"/>
            <a:r>
              <a:rPr lang="en-US" sz="1800" i="1" cap="small" dirty="0">
                <a:solidFill>
                  <a:schemeClr val="accent3">
                    <a:lumMod val="20000"/>
                    <a:lumOff val="80000"/>
                  </a:schemeClr>
                </a:solidFill>
              </a:rPr>
              <a:t>Collected and verified by Physicians for Human Rights</a:t>
            </a:r>
          </a:p>
          <a:p>
            <a:pPr lvl="1"/>
            <a:r>
              <a:rPr lang="en-US" sz="1800" i="1" cap="small" dirty="0">
                <a:solidFill>
                  <a:schemeClr val="accent3">
                    <a:lumMod val="20000"/>
                    <a:lumOff val="80000"/>
                  </a:schemeClr>
                </a:solidFill>
              </a:rPr>
              <a:t>Stratified by district, method of attack, and alleged perpetrator of attack</a:t>
            </a:r>
          </a:p>
          <a:p>
            <a:pPr lvl="1"/>
            <a:endParaRPr lang="en-US" sz="1800" i="1" cap="small" dirty="0"/>
          </a:p>
          <a:p>
            <a:pPr marL="0" indent="0">
              <a:buNone/>
            </a:pPr>
            <a:r>
              <a:rPr lang="en-US" sz="2400" cap="small" dirty="0"/>
              <a:t>   </a:t>
            </a:r>
            <a:endParaRPr lang="en-US" sz="1800" cap="small" dirty="0"/>
          </a:p>
        </p:txBody>
      </p:sp>
      <p:sp>
        <p:nvSpPr>
          <p:cNvPr id="5" name="Arrow: Right 4">
            <a:extLst>
              <a:ext uri="{FF2B5EF4-FFF2-40B4-BE49-F238E27FC236}">
                <a16:creationId xmlns:a16="http://schemas.microsoft.com/office/drawing/2014/main" id="{9EC28C0A-D168-44E1-857C-CA79D13E9B30}"/>
              </a:ext>
            </a:extLst>
          </p:cNvPr>
          <p:cNvSpPr/>
          <p:nvPr/>
        </p:nvSpPr>
        <p:spPr>
          <a:xfrm>
            <a:off x="1055838" y="2502779"/>
            <a:ext cx="857784" cy="23894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9CD77BCD-8CB9-4542-AF22-0C00B6A2FA00}"/>
              </a:ext>
            </a:extLst>
          </p:cNvPr>
          <p:cNvSpPr/>
          <p:nvPr/>
        </p:nvSpPr>
        <p:spPr>
          <a:xfrm>
            <a:off x="1055838" y="4235747"/>
            <a:ext cx="857784" cy="2389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5468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7F79-FD8B-4FF2-B12D-13228CAC8BF1}"/>
              </a:ext>
            </a:extLst>
          </p:cNvPr>
          <p:cNvSpPr>
            <a:spLocks noGrp="1"/>
          </p:cNvSpPr>
          <p:nvPr>
            <p:ph type="title"/>
          </p:nvPr>
        </p:nvSpPr>
        <p:spPr>
          <a:xfrm>
            <a:off x="3852672" y="0"/>
            <a:ext cx="4486656" cy="1141497"/>
          </a:xfrm>
          <a:ln w="28575"/>
        </p:spPr>
        <p:txBody>
          <a:bodyPr/>
          <a:lstStyle/>
          <a:p>
            <a:r>
              <a:rPr lang="en-US" sz="3200" dirty="0"/>
              <a:t>Measles</a:t>
            </a:r>
            <a:endParaRPr lang="en-US" dirty="0"/>
          </a:p>
        </p:txBody>
      </p:sp>
      <p:sp>
        <p:nvSpPr>
          <p:cNvPr id="3" name="Content Placeholder 2">
            <a:extLst>
              <a:ext uri="{FF2B5EF4-FFF2-40B4-BE49-F238E27FC236}">
                <a16:creationId xmlns:a16="http://schemas.microsoft.com/office/drawing/2014/main" id="{F82AF4D8-B19B-421B-B62C-D7B465FAC87A}"/>
              </a:ext>
            </a:extLst>
          </p:cNvPr>
          <p:cNvSpPr>
            <a:spLocks noGrp="1"/>
          </p:cNvSpPr>
          <p:nvPr>
            <p:ph idx="1"/>
          </p:nvPr>
        </p:nvSpPr>
        <p:spPr>
          <a:xfrm>
            <a:off x="6144987" y="1424260"/>
            <a:ext cx="5636559" cy="5078416"/>
          </a:xfrm>
        </p:spPr>
        <p:txBody>
          <a:bodyPr>
            <a:normAutofit/>
          </a:bodyPr>
          <a:lstStyle/>
          <a:p>
            <a:endParaRPr lang="en-US" sz="2800" b="1" dirty="0">
              <a:solidFill>
                <a:srgbClr val="0070C0"/>
              </a:solidFill>
            </a:endParaRPr>
          </a:p>
          <a:p>
            <a:pPr marL="0" indent="0">
              <a:spcBef>
                <a:spcPts val="1200"/>
              </a:spcBef>
              <a:buNone/>
            </a:pPr>
            <a:r>
              <a:rPr lang="en-US" sz="3600" b="1" dirty="0">
                <a:solidFill>
                  <a:schemeClr val="accent2">
                    <a:lumMod val="75000"/>
                  </a:schemeClr>
                </a:solidFill>
              </a:rPr>
              <a:t>30,241</a:t>
            </a:r>
            <a:r>
              <a:rPr lang="en-US" sz="3200" dirty="0">
                <a:solidFill>
                  <a:schemeClr val="accent2">
                    <a:lumMod val="75000"/>
                  </a:schemeClr>
                </a:solidFill>
              </a:rPr>
              <a:t> </a:t>
            </a:r>
          </a:p>
          <a:p>
            <a:pPr marL="0" indent="0">
              <a:buNone/>
            </a:pPr>
            <a:endParaRPr lang="en-US" sz="2800" dirty="0">
              <a:solidFill>
                <a:schemeClr val="accent2">
                  <a:lumMod val="75000"/>
                </a:schemeClr>
              </a:solidFill>
            </a:endParaRPr>
          </a:p>
          <a:p>
            <a:pPr marL="0" lvl="0" indent="0">
              <a:spcAft>
                <a:spcPts val="1800"/>
              </a:spcAft>
              <a:buClr>
                <a:srgbClr val="9BAFB5"/>
              </a:buClr>
              <a:buNone/>
            </a:pPr>
            <a:r>
              <a:rPr lang="en-US" sz="2800" b="1" dirty="0">
                <a:solidFill>
                  <a:schemeClr val="accent2">
                    <a:lumMod val="75000"/>
                  </a:schemeClr>
                </a:solidFill>
              </a:rPr>
              <a:t>Patient presentation consistent with measles criteria</a:t>
            </a:r>
          </a:p>
          <a:p>
            <a:pPr marL="0" lvl="0" indent="0">
              <a:buClr>
                <a:srgbClr val="9BAFB5"/>
              </a:buClr>
              <a:buNone/>
            </a:pPr>
            <a:r>
              <a:rPr lang="en-US" sz="2800" b="1" dirty="0">
                <a:solidFill>
                  <a:schemeClr val="accent2">
                    <a:lumMod val="75000"/>
                  </a:schemeClr>
                </a:solidFill>
              </a:rPr>
              <a:t>2/3 of clinically suspected cases that are tested are confirmed </a:t>
            </a:r>
          </a:p>
          <a:p>
            <a:pPr marL="0" indent="0">
              <a:spcBef>
                <a:spcPts val="2000"/>
              </a:spcBef>
              <a:buNone/>
            </a:pPr>
            <a:r>
              <a:rPr lang="en-US" sz="2800" b="1" dirty="0">
                <a:solidFill>
                  <a:schemeClr val="accent2">
                    <a:lumMod val="75000"/>
                  </a:schemeClr>
                </a:solidFill>
              </a:rPr>
              <a:t>&gt;5 cases / district / month</a:t>
            </a:r>
          </a:p>
          <a:p>
            <a:endParaRPr lang="en-US" sz="2800" dirty="0"/>
          </a:p>
        </p:txBody>
      </p:sp>
      <p:sp>
        <p:nvSpPr>
          <p:cNvPr id="4" name="Text Placeholder 3">
            <a:extLst>
              <a:ext uri="{FF2B5EF4-FFF2-40B4-BE49-F238E27FC236}">
                <a16:creationId xmlns:a16="http://schemas.microsoft.com/office/drawing/2014/main" id="{A3FD6A7C-84E3-4245-A1EF-2001F9FEF75A}"/>
              </a:ext>
            </a:extLst>
          </p:cNvPr>
          <p:cNvSpPr>
            <a:spLocks noGrp="1"/>
          </p:cNvSpPr>
          <p:nvPr>
            <p:ph type="body" sz="half" idx="2"/>
          </p:nvPr>
        </p:nvSpPr>
        <p:spPr>
          <a:xfrm>
            <a:off x="1335742" y="1633712"/>
            <a:ext cx="5049370" cy="4659512"/>
          </a:xfrm>
        </p:spPr>
        <p:txBody>
          <a:bodyPr>
            <a:normAutofit lnSpcReduction="10000"/>
          </a:bodyPr>
          <a:lstStyle/>
          <a:p>
            <a:pPr algn="r"/>
            <a:r>
              <a:rPr lang="en-US" sz="2800" b="1" dirty="0"/>
              <a:t>Total number </a:t>
            </a:r>
            <a:r>
              <a:rPr lang="en-US" sz="2800" dirty="0"/>
              <a:t>of clinically suspected cases between  </a:t>
            </a:r>
          </a:p>
          <a:p>
            <a:pPr algn="r">
              <a:spcBef>
                <a:spcPts val="0"/>
              </a:spcBef>
            </a:pPr>
            <a:r>
              <a:rPr lang="en-US" sz="2800" i="1" dirty="0"/>
              <a:t>January 2015 – June 2019</a:t>
            </a:r>
          </a:p>
          <a:p>
            <a:pPr algn="r"/>
            <a:endParaRPr lang="en-US" sz="2800" b="1" dirty="0"/>
          </a:p>
          <a:p>
            <a:pPr algn="r"/>
            <a:r>
              <a:rPr lang="en-US" sz="2800" b="1" dirty="0"/>
              <a:t>Clinically suspected: </a:t>
            </a:r>
          </a:p>
          <a:p>
            <a:pPr algn="r"/>
            <a:endParaRPr lang="en-US" sz="2800" b="1" dirty="0"/>
          </a:p>
          <a:p>
            <a:pPr algn="r"/>
            <a:r>
              <a:rPr lang="en-US" sz="2800" b="1" dirty="0"/>
              <a:t>Lab confirmation:</a:t>
            </a:r>
          </a:p>
          <a:p>
            <a:pPr algn="r"/>
            <a:endParaRPr lang="en-US" sz="2800" b="1" dirty="0"/>
          </a:p>
          <a:p>
            <a:pPr algn="r">
              <a:spcBef>
                <a:spcPts val="1800"/>
              </a:spcBef>
            </a:pPr>
            <a:r>
              <a:rPr lang="en-US" sz="2800" b="1" dirty="0"/>
              <a:t>Outbreak threshold:</a:t>
            </a:r>
            <a:endParaRPr lang="en-US" sz="2400" b="1" dirty="0"/>
          </a:p>
        </p:txBody>
      </p:sp>
    </p:spTree>
    <p:extLst>
      <p:ext uri="{BB962C8B-B14F-4D97-AF65-F5344CB8AC3E}">
        <p14:creationId xmlns:p14="http://schemas.microsoft.com/office/powerpoint/2010/main" val="3818975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5135A892-ABBB-4A21-9457-9B62EA4BBB26}"/>
              </a:ext>
            </a:extLst>
          </p:cNvPr>
          <p:cNvSpPr>
            <a:spLocks noGrp="1"/>
          </p:cNvSpPr>
          <p:nvPr>
            <p:ph type="title"/>
          </p:nvPr>
        </p:nvSpPr>
        <p:spPr>
          <a:xfrm>
            <a:off x="1720850" y="158750"/>
            <a:ext cx="8235950" cy="927100"/>
          </a:xfrm>
          <a:solidFill>
            <a:schemeClr val="accent2">
              <a:lumMod val="20000"/>
              <a:lumOff val="80000"/>
            </a:schemeClr>
          </a:solidFill>
        </p:spPr>
        <p:txBody>
          <a:bodyPr>
            <a:noAutofit/>
          </a:bodyPr>
          <a:lstStyle/>
          <a:p>
            <a:pPr>
              <a:lnSpc>
                <a:spcPct val="100000"/>
              </a:lnSpc>
            </a:pPr>
            <a:r>
              <a:rPr lang="en-US" sz="2000" b="1" cap="small" dirty="0"/>
              <a:t>Weekly Incidence of Measles </a:t>
            </a:r>
            <a:br>
              <a:rPr lang="en-US" sz="2000" b="1" cap="small" dirty="0"/>
            </a:br>
            <a:r>
              <a:rPr lang="en-US" sz="1800" cap="small" dirty="0"/>
              <a:t>by Governorate</a:t>
            </a:r>
            <a:br>
              <a:rPr lang="en-US" sz="2000" cap="small" dirty="0"/>
            </a:br>
            <a:r>
              <a:rPr lang="en-US" sz="1600" i="1" cap="small" dirty="0"/>
              <a:t>January 2015 – June 2019</a:t>
            </a:r>
            <a:endParaRPr lang="en-US" sz="2000" i="1" cap="small" dirty="0"/>
          </a:p>
        </p:txBody>
      </p:sp>
      <p:pic>
        <p:nvPicPr>
          <p:cNvPr id="31" name="Content Placeholder 30">
            <a:extLst>
              <a:ext uri="{FF2B5EF4-FFF2-40B4-BE49-F238E27FC236}">
                <a16:creationId xmlns:a16="http://schemas.microsoft.com/office/drawing/2014/main" id="{48F606D1-9DFA-4C93-A293-715FAF1DEAF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18664" y="1136142"/>
            <a:ext cx="9901785" cy="5563108"/>
          </a:xfrm>
        </p:spPr>
      </p:pic>
      <p:pic>
        <p:nvPicPr>
          <p:cNvPr id="5" name="Content Placeholder 30">
            <a:extLst>
              <a:ext uri="{FF2B5EF4-FFF2-40B4-BE49-F238E27FC236}">
                <a16:creationId xmlns:a16="http://schemas.microsoft.com/office/drawing/2014/main" id="{13195856-6585-4328-8113-1A14D593EA1C}"/>
              </a:ext>
            </a:extLst>
          </p:cNvPr>
          <p:cNvPicPr>
            <a:picLocks noChangeAspect="1"/>
          </p:cNvPicPr>
          <p:nvPr/>
        </p:nvPicPr>
        <p:blipFill rotWithShape="1">
          <a:blip r:embed="rId3">
            <a:extLst>
              <a:ext uri="{28A0092B-C50C-407E-A947-70E740481C1C}">
                <a14:useLocalDpi xmlns:a14="http://schemas.microsoft.com/office/drawing/2010/main" val="0"/>
              </a:ext>
            </a:extLst>
          </a:blip>
          <a:srcRect l="88319" t="36519" r="1" b="60546"/>
          <a:stretch/>
        </p:blipFill>
        <p:spPr>
          <a:xfrm>
            <a:off x="3211285" y="3935186"/>
            <a:ext cx="1465035" cy="206829"/>
          </a:xfrm>
          <a:prstGeom prst="rect">
            <a:avLst/>
          </a:prstGeom>
        </p:spPr>
      </p:pic>
      <p:pic>
        <p:nvPicPr>
          <p:cNvPr id="6" name="Content Placeholder 30">
            <a:extLst>
              <a:ext uri="{FF2B5EF4-FFF2-40B4-BE49-F238E27FC236}">
                <a16:creationId xmlns:a16="http://schemas.microsoft.com/office/drawing/2014/main" id="{38989380-0382-4114-92A4-1B657A067921}"/>
              </a:ext>
            </a:extLst>
          </p:cNvPr>
          <p:cNvPicPr>
            <a:picLocks noChangeAspect="1"/>
          </p:cNvPicPr>
          <p:nvPr/>
        </p:nvPicPr>
        <p:blipFill rotWithShape="1">
          <a:blip r:embed="rId3">
            <a:extLst>
              <a:ext uri="{28A0092B-C50C-407E-A947-70E740481C1C}">
                <a14:useLocalDpi xmlns:a14="http://schemas.microsoft.com/office/drawing/2010/main" val="0"/>
              </a:ext>
            </a:extLst>
          </a:blip>
          <a:srcRect l="90683" t="47771" r="962" b="49098"/>
          <a:stretch/>
        </p:blipFill>
        <p:spPr>
          <a:xfrm>
            <a:off x="4676682" y="1419134"/>
            <a:ext cx="1118602" cy="235493"/>
          </a:xfrm>
          <a:prstGeom prst="rect">
            <a:avLst/>
          </a:prstGeom>
        </p:spPr>
      </p:pic>
      <p:pic>
        <p:nvPicPr>
          <p:cNvPr id="7" name="Content Placeholder 30">
            <a:extLst>
              <a:ext uri="{FF2B5EF4-FFF2-40B4-BE49-F238E27FC236}">
                <a16:creationId xmlns:a16="http://schemas.microsoft.com/office/drawing/2014/main" id="{58283F22-E24F-44A0-8316-8D6E8E0197D3}"/>
              </a:ext>
            </a:extLst>
          </p:cNvPr>
          <p:cNvPicPr>
            <a:picLocks noChangeAspect="1"/>
          </p:cNvPicPr>
          <p:nvPr/>
        </p:nvPicPr>
        <p:blipFill rotWithShape="1">
          <a:blip r:embed="rId3">
            <a:extLst>
              <a:ext uri="{28A0092B-C50C-407E-A947-70E740481C1C}">
                <a14:useLocalDpi xmlns:a14="http://schemas.microsoft.com/office/drawing/2010/main" val="0"/>
              </a:ext>
            </a:extLst>
          </a:blip>
          <a:srcRect l="88045" t="47771" r="9701" b="49098"/>
          <a:stretch/>
        </p:blipFill>
        <p:spPr>
          <a:xfrm>
            <a:off x="5770869" y="1461402"/>
            <a:ext cx="247570" cy="193225"/>
          </a:xfrm>
          <a:prstGeom prst="rect">
            <a:avLst/>
          </a:prstGeom>
        </p:spPr>
      </p:pic>
      <p:pic>
        <p:nvPicPr>
          <p:cNvPr id="8" name="Content Placeholder 30">
            <a:extLst>
              <a:ext uri="{FF2B5EF4-FFF2-40B4-BE49-F238E27FC236}">
                <a16:creationId xmlns:a16="http://schemas.microsoft.com/office/drawing/2014/main" id="{EACFD7AC-C9B2-4074-9BA6-A06F02ABD3A7}"/>
              </a:ext>
            </a:extLst>
          </p:cNvPr>
          <p:cNvPicPr>
            <a:picLocks noChangeAspect="1"/>
          </p:cNvPicPr>
          <p:nvPr/>
        </p:nvPicPr>
        <p:blipFill rotWithShape="1">
          <a:blip r:embed="rId3">
            <a:extLst>
              <a:ext uri="{28A0092B-C50C-407E-A947-70E740481C1C}">
                <a14:useLocalDpi xmlns:a14="http://schemas.microsoft.com/office/drawing/2010/main" val="0"/>
              </a:ext>
            </a:extLst>
          </a:blip>
          <a:srcRect l="88154" t="42095" r="2061" b="54676"/>
          <a:stretch/>
        </p:blipFill>
        <p:spPr>
          <a:xfrm>
            <a:off x="7427459" y="1609181"/>
            <a:ext cx="1270227" cy="235493"/>
          </a:xfrm>
          <a:prstGeom prst="rect">
            <a:avLst/>
          </a:prstGeom>
        </p:spPr>
      </p:pic>
      <p:pic>
        <p:nvPicPr>
          <p:cNvPr id="9" name="Content Placeholder 30">
            <a:extLst>
              <a:ext uri="{FF2B5EF4-FFF2-40B4-BE49-F238E27FC236}">
                <a16:creationId xmlns:a16="http://schemas.microsoft.com/office/drawing/2014/main" id="{8B4A3CFF-B30C-4855-8FF1-FB975336DFC4}"/>
              </a:ext>
            </a:extLst>
          </p:cNvPr>
          <p:cNvPicPr>
            <a:picLocks noChangeAspect="1"/>
          </p:cNvPicPr>
          <p:nvPr/>
        </p:nvPicPr>
        <p:blipFill rotWithShape="1">
          <a:blip r:embed="rId3">
            <a:extLst>
              <a:ext uri="{28A0092B-C50C-407E-A947-70E740481C1C}">
                <a14:useLocalDpi xmlns:a14="http://schemas.microsoft.com/office/drawing/2010/main" val="0"/>
              </a:ext>
            </a:extLst>
          </a:blip>
          <a:srcRect l="88045" t="56872" r="4644" b="40584"/>
          <a:stretch/>
        </p:blipFill>
        <p:spPr>
          <a:xfrm>
            <a:off x="8066316" y="4350292"/>
            <a:ext cx="1002330" cy="195944"/>
          </a:xfrm>
          <a:prstGeom prst="rect">
            <a:avLst/>
          </a:prstGeom>
        </p:spPr>
      </p:pic>
    </p:spTree>
    <p:extLst>
      <p:ext uri="{BB962C8B-B14F-4D97-AF65-F5344CB8AC3E}">
        <p14:creationId xmlns:p14="http://schemas.microsoft.com/office/powerpoint/2010/main" val="1770319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81D628-FF2D-488B-8075-812E8F3ED27A}"/>
              </a:ext>
            </a:extLst>
          </p:cNvPr>
          <p:cNvSpPr txBox="1"/>
          <p:nvPr/>
        </p:nvSpPr>
        <p:spPr>
          <a:xfrm>
            <a:off x="6538465" y="627246"/>
            <a:ext cx="5272535" cy="1015663"/>
          </a:xfrm>
          <a:prstGeom prst="rect">
            <a:avLst/>
          </a:prstGeom>
          <a:solidFill>
            <a:schemeClr val="accent2">
              <a:lumMod val="20000"/>
              <a:lumOff val="80000"/>
            </a:schemeClr>
          </a:solidFill>
          <a:ln w="28575">
            <a:solidFill>
              <a:schemeClr val="accent2">
                <a:lumMod val="60000"/>
                <a:lumOff val="40000"/>
              </a:schemeClr>
            </a:solidFill>
          </a:ln>
        </p:spPr>
        <p:txBody>
          <a:bodyPr wrap="square" rtlCol="0">
            <a:spAutoFit/>
          </a:bodyPr>
          <a:lstStyle/>
          <a:p>
            <a:pPr algn="ctr"/>
            <a:r>
              <a:rPr lang="en-US" sz="2000" cap="small" dirty="0">
                <a:ln w="0"/>
                <a:effectLst>
                  <a:outerShdw blurRad="38100" dist="19050" dir="2700000" algn="tl" rotWithShape="0">
                    <a:schemeClr val="dk1">
                      <a:alpha val="40000"/>
                    </a:schemeClr>
                  </a:outerShdw>
                </a:effectLst>
              </a:rPr>
              <a:t>Suspected Annual </a:t>
            </a:r>
          </a:p>
          <a:p>
            <a:pPr algn="ctr"/>
            <a:r>
              <a:rPr lang="en-US" sz="2000" b="1" cap="small" dirty="0">
                <a:ln w="0"/>
                <a:effectLst>
                  <a:outerShdw blurRad="38100" dist="19050" dir="2700000" algn="tl" rotWithShape="0">
                    <a:schemeClr val="dk1">
                      <a:alpha val="40000"/>
                    </a:schemeClr>
                  </a:outerShdw>
                </a:effectLst>
              </a:rPr>
              <a:t>Absolute Number of Cases of Measles</a:t>
            </a:r>
          </a:p>
          <a:p>
            <a:pPr algn="ctr"/>
            <a:r>
              <a:rPr lang="en-US" sz="2000" i="1" cap="small" dirty="0">
                <a:ln w="0"/>
                <a:effectLst>
                  <a:outerShdw blurRad="38100" dist="19050" dir="2700000" algn="tl" rotWithShape="0">
                    <a:schemeClr val="dk1">
                      <a:alpha val="40000"/>
                    </a:schemeClr>
                  </a:outerShdw>
                </a:effectLst>
              </a:rPr>
              <a:t>by Year</a:t>
            </a:r>
          </a:p>
        </p:txBody>
      </p:sp>
      <p:sp>
        <p:nvSpPr>
          <p:cNvPr id="9" name="TextBox 8">
            <a:extLst>
              <a:ext uri="{FF2B5EF4-FFF2-40B4-BE49-F238E27FC236}">
                <a16:creationId xmlns:a16="http://schemas.microsoft.com/office/drawing/2014/main" id="{5F7D44D9-DE51-45FE-BCEE-70C464860F2E}"/>
              </a:ext>
            </a:extLst>
          </p:cNvPr>
          <p:cNvSpPr txBox="1"/>
          <p:nvPr/>
        </p:nvSpPr>
        <p:spPr>
          <a:xfrm>
            <a:off x="660400" y="627247"/>
            <a:ext cx="5092700" cy="1015663"/>
          </a:xfrm>
          <a:prstGeom prst="rect">
            <a:avLst/>
          </a:prstGeom>
          <a:solidFill>
            <a:schemeClr val="accent2">
              <a:lumMod val="20000"/>
              <a:lumOff val="80000"/>
            </a:schemeClr>
          </a:solidFill>
          <a:ln w="28575">
            <a:solidFill>
              <a:schemeClr val="accent2">
                <a:lumMod val="60000"/>
                <a:lumOff val="40000"/>
              </a:schemeClr>
            </a:solidFill>
          </a:ln>
        </p:spPr>
        <p:txBody>
          <a:bodyPr wrap="square" rtlCol="0">
            <a:spAutoFit/>
          </a:bodyPr>
          <a:lstStyle/>
          <a:p>
            <a:pPr algn="ctr"/>
            <a:r>
              <a:rPr lang="en-US" sz="2000" cap="small" dirty="0">
                <a:ln w="0"/>
                <a:effectLst>
                  <a:outerShdw blurRad="38100" dist="19050" dir="2700000" algn="tl" rotWithShape="0">
                    <a:schemeClr val="dk1">
                      <a:alpha val="40000"/>
                    </a:schemeClr>
                  </a:outerShdw>
                </a:effectLst>
              </a:rPr>
              <a:t>Suspected Annual </a:t>
            </a:r>
          </a:p>
          <a:p>
            <a:pPr algn="ctr"/>
            <a:r>
              <a:rPr lang="en-US" sz="2000" b="1" cap="small" dirty="0">
                <a:ln w="0"/>
                <a:effectLst>
                  <a:outerShdw blurRad="38100" dist="19050" dir="2700000" algn="tl" rotWithShape="0">
                    <a:schemeClr val="dk1">
                      <a:alpha val="40000"/>
                    </a:schemeClr>
                  </a:outerShdw>
                </a:effectLst>
              </a:rPr>
              <a:t>Incidence of Measles</a:t>
            </a:r>
          </a:p>
          <a:p>
            <a:pPr algn="ctr"/>
            <a:r>
              <a:rPr lang="en-US" sz="2000" i="1" cap="small" dirty="0">
                <a:ln w="0"/>
                <a:effectLst>
                  <a:outerShdw blurRad="38100" dist="19050" dir="2700000" algn="tl" rotWithShape="0">
                    <a:schemeClr val="dk1">
                      <a:alpha val="40000"/>
                    </a:schemeClr>
                  </a:outerShdw>
                </a:effectLst>
              </a:rPr>
              <a:t>by Year</a:t>
            </a:r>
          </a:p>
        </p:txBody>
      </p:sp>
      <p:cxnSp>
        <p:nvCxnSpPr>
          <p:cNvPr id="5" name="Straight Connector 4">
            <a:extLst>
              <a:ext uri="{FF2B5EF4-FFF2-40B4-BE49-F238E27FC236}">
                <a16:creationId xmlns:a16="http://schemas.microsoft.com/office/drawing/2014/main" id="{E1D09DBE-F673-4A77-B68A-155A80EE233D}"/>
              </a:ext>
            </a:extLst>
          </p:cNvPr>
          <p:cNvCxnSpPr>
            <a:cxnSpLocks/>
          </p:cNvCxnSpPr>
          <p:nvPr/>
        </p:nvCxnSpPr>
        <p:spPr>
          <a:xfrm>
            <a:off x="6038850" y="381000"/>
            <a:ext cx="50800" cy="5727700"/>
          </a:xfrm>
          <a:prstGeom prst="line">
            <a:avLst/>
          </a:prstGeom>
          <a:ln w="38100"/>
        </p:spPr>
        <p:style>
          <a:lnRef idx="1">
            <a:schemeClr val="accent2"/>
          </a:lnRef>
          <a:fillRef idx="0">
            <a:schemeClr val="accent2"/>
          </a:fillRef>
          <a:effectRef idx="0">
            <a:schemeClr val="accent2"/>
          </a:effectRef>
          <a:fontRef idx="minor">
            <a:schemeClr val="tx1"/>
          </a:fontRef>
        </p:style>
      </p:cxnSp>
      <p:pic>
        <p:nvPicPr>
          <p:cNvPr id="14" name="Picture 13">
            <a:extLst>
              <a:ext uri="{FF2B5EF4-FFF2-40B4-BE49-F238E27FC236}">
                <a16:creationId xmlns:a16="http://schemas.microsoft.com/office/drawing/2014/main" id="{1AA87C8A-DD8C-4164-AE6A-4AD2DE7E0EEE}"/>
              </a:ext>
            </a:extLst>
          </p:cNvPr>
          <p:cNvPicPr>
            <a:picLocks noChangeAspect="1"/>
          </p:cNvPicPr>
          <p:nvPr/>
        </p:nvPicPr>
        <p:blipFill rotWithShape="1">
          <a:blip r:embed="rId3"/>
          <a:srcRect t="19722"/>
          <a:stretch/>
        </p:blipFill>
        <p:spPr>
          <a:xfrm>
            <a:off x="188423" y="2421775"/>
            <a:ext cx="5748828" cy="3040262"/>
          </a:xfrm>
          <a:prstGeom prst="rect">
            <a:avLst/>
          </a:prstGeom>
        </p:spPr>
      </p:pic>
      <p:pic>
        <p:nvPicPr>
          <p:cNvPr id="16" name="Picture 15">
            <a:extLst>
              <a:ext uri="{FF2B5EF4-FFF2-40B4-BE49-F238E27FC236}">
                <a16:creationId xmlns:a16="http://schemas.microsoft.com/office/drawing/2014/main" id="{E1507E39-82A0-41E1-B912-17465E2184DC}"/>
              </a:ext>
            </a:extLst>
          </p:cNvPr>
          <p:cNvPicPr>
            <a:picLocks noChangeAspect="1"/>
          </p:cNvPicPr>
          <p:nvPr/>
        </p:nvPicPr>
        <p:blipFill rotWithShape="1">
          <a:blip r:embed="rId4"/>
          <a:srcRect t="17979"/>
          <a:stretch/>
        </p:blipFill>
        <p:spPr>
          <a:xfrm>
            <a:off x="6279124" y="2421775"/>
            <a:ext cx="5619159" cy="3040263"/>
          </a:xfrm>
          <a:prstGeom prst="rect">
            <a:avLst/>
          </a:prstGeom>
        </p:spPr>
      </p:pic>
    </p:spTree>
    <p:extLst>
      <p:ext uri="{BB962C8B-B14F-4D97-AF65-F5344CB8AC3E}">
        <p14:creationId xmlns:p14="http://schemas.microsoft.com/office/powerpoint/2010/main" val="1539813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8EC7-BF6C-4163-B622-6C71FDBBCE24}"/>
              </a:ext>
            </a:extLst>
          </p:cNvPr>
          <p:cNvSpPr>
            <a:spLocks noGrp="1"/>
          </p:cNvSpPr>
          <p:nvPr>
            <p:ph type="title"/>
          </p:nvPr>
        </p:nvSpPr>
        <p:spPr>
          <a:xfrm>
            <a:off x="2231136" y="256032"/>
            <a:ext cx="7729728" cy="1188720"/>
          </a:xfrm>
        </p:spPr>
        <p:txBody>
          <a:bodyPr/>
          <a:lstStyle/>
          <a:p>
            <a:r>
              <a:rPr lang="en-US" dirty="0"/>
              <a:t>The Conflict in Syria</a:t>
            </a:r>
          </a:p>
        </p:txBody>
      </p:sp>
      <p:graphicFrame>
        <p:nvGraphicFramePr>
          <p:cNvPr id="6" name="Table 5">
            <a:extLst>
              <a:ext uri="{FF2B5EF4-FFF2-40B4-BE49-F238E27FC236}">
                <a16:creationId xmlns:a16="http://schemas.microsoft.com/office/drawing/2014/main" id="{765F080B-DB35-4444-BC67-B296DA0721B4}"/>
              </a:ext>
            </a:extLst>
          </p:cNvPr>
          <p:cNvGraphicFramePr>
            <a:graphicFrameLocks noGrp="1"/>
          </p:cNvGraphicFramePr>
          <p:nvPr>
            <p:extLst/>
          </p:nvPr>
        </p:nvGraphicFramePr>
        <p:xfrm>
          <a:off x="868362" y="1736936"/>
          <a:ext cx="10625370" cy="4731037"/>
        </p:xfrm>
        <a:graphic>
          <a:graphicData uri="http://schemas.openxmlformats.org/drawingml/2006/table">
            <a:tbl>
              <a:tblPr firstRow="1" bandRow="1">
                <a:tableStyleId>{8A107856-5554-42FB-B03E-39F5DBC370BA}</a:tableStyleId>
              </a:tblPr>
              <a:tblGrid>
                <a:gridCol w="10625370">
                  <a:extLst>
                    <a:ext uri="{9D8B030D-6E8A-4147-A177-3AD203B41FA5}">
                      <a16:colId xmlns:a16="http://schemas.microsoft.com/office/drawing/2014/main" val="3629346422"/>
                    </a:ext>
                  </a:extLst>
                </a:gridCol>
              </a:tblGrid>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March – July 2011:</a:t>
                      </a:r>
                      <a:r>
                        <a:rPr lang="en-US" sz="1800" b="0" dirty="0"/>
                        <a:t> Anti-government protests began in the context of the Arab Spring</a:t>
                      </a:r>
                    </a:p>
                  </a:txBody>
                  <a:tcPr/>
                </a:tc>
                <a:extLst>
                  <a:ext uri="{0D108BD9-81ED-4DB2-BD59-A6C34878D82A}">
                    <a16:rowId xmlns:a16="http://schemas.microsoft.com/office/drawing/2014/main" val="193314258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July 2011 – April 2012: </a:t>
                      </a:r>
                      <a:r>
                        <a:rPr lang="en-US" sz="1800" b="0" dirty="0"/>
                        <a:t>Initial armed insurgency</a:t>
                      </a:r>
                    </a:p>
                  </a:txBody>
                  <a:tcPr/>
                </a:tc>
                <a:extLst>
                  <a:ext uri="{0D108BD9-81ED-4DB2-BD59-A6C34878D82A}">
                    <a16:rowId xmlns:a16="http://schemas.microsoft.com/office/drawing/2014/main" val="1781010641"/>
                  </a:ext>
                </a:extLst>
              </a:tr>
              <a:tr h="4467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extLst>
                  <a:ext uri="{0D108BD9-81ED-4DB2-BD59-A6C34878D82A}">
                    <a16:rowId xmlns:a16="http://schemas.microsoft.com/office/drawing/2014/main" val="2843082011"/>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dirty="0"/>
                    </a:p>
                  </a:txBody>
                  <a:tcPr/>
                </a:tc>
                <a:extLst>
                  <a:ext uri="{0D108BD9-81ED-4DB2-BD59-A6C34878D82A}">
                    <a16:rowId xmlns:a16="http://schemas.microsoft.com/office/drawing/2014/main" val="3347425005"/>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lnB w="28575" cap="flat" cmpd="sng" algn="ctr">
                      <a:solidFill>
                        <a:schemeClr val="tx1"/>
                      </a:solidFill>
                      <a:prstDash val="dot"/>
                      <a:round/>
                      <a:headEnd type="none" w="med" len="med"/>
                      <a:tailEnd type="none" w="med" len="med"/>
                    </a:lnB>
                  </a:tcPr>
                </a:tc>
                <a:extLst>
                  <a:ext uri="{0D108BD9-81ED-4DB2-BD59-A6C34878D82A}">
                    <a16:rowId xmlns:a16="http://schemas.microsoft.com/office/drawing/2014/main" val="510536596"/>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p>
                  </a:txBody>
                  <a:tcPr>
                    <a:lnT w="28575" cap="flat" cmpd="sng" algn="ctr">
                      <a:solidFill>
                        <a:schemeClr val="tx1"/>
                      </a:solidFill>
                      <a:prstDash val="dot"/>
                      <a:round/>
                      <a:headEnd type="none" w="med" len="med"/>
                      <a:tailEnd type="none" w="med" len="med"/>
                    </a:lnT>
                  </a:tcPr>
                </a:tc>
                <a:extLst>
                  <a:ext uri="{0D108BD9-81ED-4DB2-BD59-A6C34878D82A}">
                    <a16:rowId xmlns:a16="http://schemas.microsoft.com/office/drawing/2014/main" val="3011044607"/>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386597280"/>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dirty="0"/>
                    </a:p>
                  </a:txBody>
                  <a:tcPr/>
                </a:tc>
                <a:extLst>
                  <a:ext uri="{0D108BD9-81ED-4DB2-BD59-A6C34878D82A}">
                    <a16:rowId xmlns:a16="http://schemas.microsoft.com/office/drawing/2014/main" val="304599667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p>
                  </a:txBody>
                  <a:tcPr/>
                </a:tc>
                <a:extLst>
                  <a:ext uri="{0D108BD9-81ED-4DB2-BD59-A6C34878D82A}">
                    <a16:rowId xmlns:a16="http://schemas.microsoft.com/office/drawing/2014/main" val="2213089434"/>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21269266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2939375185"/>
                  </a:ext>
                </a:extLst>
              </a:tr>
            </a:tbl>
          </a:graphicData>
        </a:graphic>
      </p:graphicFrame>
      <p:sp>
        <p:nvSpPr>
          <p:cNvPr id="7" name="Arrow: Down 6">
            <a:extLst>
              <a:ext uri="{FF2B5EF4-FFF2-40B4-BE49-F238E27FC236}">
                <a16:creationId xmlns:a16="http://schemas.microsoft.com/office/drawing/2014/main" id="{127C4FE6-6223-40D7-8890-4FC5B7CF63C2}"/>
              </a:ext>
            </a:extLst>
          </p:cNvPr>
          <p:cNvSpPr/>
          <p:nvPr/>
        </p:nvSpPr>
        <p:spPr>
          <a:xfrm>
            <a:off x="274320" y="1736935"/>
            <a:ext cx="452511" cy="4731037"/>
          </a:xfrm>
          <a:prstGeom prst="downArrow">
            <a:avLst/>
          </a:prstGeom>
          <a:gradFill>
            <a:gsLst>
              <a:gs pos="50000">
                <a:schemeClr val="accent1">
                  <a:lumMod val="60000"/>
                  <a:lumOff val="40000"/>
                </a:schemeClr>
              </a:gs>
              <a:gs pos="0">
                <a:schemeClr val="accent1">
                  <a:lumMod val="20000"/>
                  <a:lumOff val="80000"/>
                </a:schemeClr>
              </a:gs>
              <a:gs pos="100000">
                <a:schemeClr val="accent1">
                  <a:tint val="82000"/>
                  <a:satMod val="109000"/>
                  <a:lumMod val="103000"/>
                </a:schemeClr>
              </a:gs>
            </a:gsLs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284309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pattFill prst="pct5">
          <a:fgClr>
            <a:schemeClr val="accent4">
              <a:lumMod val="75000"/>
            </a:schemeClr>
          </a:fgClr>
          <a:bgClr>
            <a:schemeClr val="bg2"/>
          </a:bgClr>
        </a:pattFill>
        <a:effectLst/>
      </p:bgPr>
    </p:bg>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0449B4A6-DE67-40F5-B5A2-EB8348F94EA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202" t="4301" r="2237" b="2875"/>
          <a:stretch/>
        </p:blipFill>
        <p:spPr>
          <a:xfrm>
            <a:off x="1407184" y="13058"/>
            <a:ext cx="9377632" cy="6831884"/>
          </a:xfrm>
          <a:prstGeom prst="rect">
            <a:avLst/>
          </a:prstGeom>
          <a:ln>
            <a:noFill/>
          </a:ln>
          <a:effectLst>
            <a:softEdge rad="112500"/>
          </a:effectLst>
        </p:spPr>
      </p:pic>
    </p:spTree>
    <p:extLst>
      <p:ext uri="{BB962C8B-B14F-4D97-AF65-F5344CB8AC3E}">
        <p14:creationId xmlns:p14="http://schemas.microsoft.com/office/powerpoint/2010/main" val="20813814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Content Placeholder 25">
            <a:extLst>
              <a:ext uri="{FF2B5EF4-FFF2-40B4-BE49-F238E27FC236}">
                <a16:creationId xmlns:a16="http://schemas.microsoft.com/office/drawing/2014/main" id="{84C01A97-5974-4C78-A568-CF3ACD31806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97150" y="217889"/>
            <a:ext cx="7163150" cy="6444596"/>
          </a:xfrm>
        </p:spPr>
      </p:pic>
    </p:spTree>
    <p:extLst>
      <p:ext uri="{BB962C8B-B14F-4D97-AF65-F5344CB8AC3E}">
        <p14:creationId xmlns:p14="http://schemas.microsoft.com/office/powerpoint/2010/main" val="34847552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516F97B9-23C6-4EF1-AED7-D5E3C26A64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096000" y="1142999"/>
            <a:ext cx="0" cy="4572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BFBF79E4-D2BC-4918-932B-498D0255A5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2665" y="943471"/>
            <a:ext cx="5339782" cy="4804135"/>
          </a:xfrm>
          <a:prstGeom prst="rect">
            <a:avLst/>
          </a:prstGeom>
        </p:spPr>
      </p:pic>
      <p:sp>
        <p:nvSpPr>
          <p:cNvPr id="10" name="Rectangle 9">
            <a:extLst>
              <a:ext uri="{FF2B5EF4-FFF2-40B4-BE49-F238E27FC236}">
                <a16:creationId xmlns:a16="http://schemas.microsoft.com/office/drawing/2014/main" id="{D023E797-CFE7-4B5B-A708-6195089DCD62}"/>
              </a:ext>
            </a:extLst>
          </p:cNvPr>
          <p:cNvSpPr/>
          <p:nvPr/>
        </p:nvSpPr>
        <p:spPr>
          <a:xfrm>
            <a:off x="9514114" y="4521570"/>
            <a:ext cx="2324100" cy="142538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4557617D-B5E2-4D55-8E9C-9AEB52436BCF}"/>
              </a:ext>
            </a:extLst>
          </p:cNvPr>
          <p:cNvSpPr/>
          <p:nvPr/>
        </p:nvSpPr>
        <p:spPr>
          <a:xfrm>
            <a:off x="3555118" y="4521571"/>
            <a:ext cx="2236407" cy="153968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2" name="Picture 21">
            <a:extLst>
              <a:ext uri="{FF2B5EF4-FFF2-40B4-BE49-F238E27FC236}">
                <a16:creationId xmlns:a16="http://schemas.microsoft.com/office/drawing/2014/main" id="{780D225D-1BBD-4CA3-AC88-07555F7485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787" y="943471"/>
            <a:ext cx="5339782" cy="4804135"/>
          </a:xfrm>
          <a:prstGeom prst="rect">
            <a:avLst/>
          </a:prstGeom>
        </p:spPr>
      </p:pic>
      <p:sp>
        <p:nvSpPr>
          <p:cNvPr id="23" name="TextBox 22">
            <a:extLst>
              <a:ext uri="{FF2B5EF4-FFF2-40B4-BE49-F238E27FC236}">
                <a16:creationId xmlns:a16="http://schemas.microsoft.com/office/drawing/2014/main" id="{18CFECCD-A207-4A82-BB65-ECE3A9DFD75B}"/>
              </a:ext>
            </a:extLst>
          </p:cNvPr>
          <p:cNvSpPr txBox="1"/>
          <p:nvPr/>
        </p:nvSpPr>
        <p:spPr>
          <a:xfrm>
            <a:off x="3978047" y="134369"/>
            <a:ext cx="4350204" cy="830997"/>
          </a:xfrm>
          <a:prstGeom prst="rect">
            <a:avLst/>
          </a:prstGeom>
          <a:solidFill>
            <a:schemeClr val="accent1">
              <a:lumMod val="20000"/>
              <a:lumOff val="80000"/>
            </a:schemeClr>
          </a:solidFill>
          <a:ln w="28575">
            <a:solidFill>
              <a:schemeClr val="accent1">
                <a:lumMod val="60000"/>
                <a:lumOff val="40000"/>
              </a:schemeClr>
            </a:solidFill>
          </a:ln>
        </p:spPr>
        <p:txBody>
          <a:bodyPr wrap="square" rtlCol="0">
            <a:spAutoFit/>
          </a:bodyPr>
          <a:lstStyle/>
          <a:p>
            <a:pPr algn="ctr"/>
            <a:r>
              <a:rPr lang="en-US" sz="2400" b="1" cap="small" dirty="0"/>
              <a:t>Annual Incidence </a:t>
            </a:r>
          </a:p>
          <a:p>
            <a:pPr algn="ctr"/>
            <a:r>
              <a:rPr lang="en-US" sz="2400" cap="small" dirty="0"/>
              <a:t>of Suspected Measles in Syria</a:t>
            </a:r>
            <a:endParaRPr lang="en-US" sz="2400" b="1" cap="small" dirty="0"/>
          </a:p>
        </p:txBody>
      </p:sp>
      <p:sp>
        <p:nvSpPr>
          <p:cNvPr id="16" name="TextBox 15">
            <a:extLst>
              <a:ext uri="{FF2B5EF4-FFF2-40B4-BE49-F238E27FC236}">
                <a16:creationId xmlns:a16="http://schemas.microsoft.com/office/drawing/2014/main" id="{564E541E-5573-4517-B278-35A211F1A304}"/>
              </a:ext>
            </a:extLst>
          </p:cNvPr>
          <p:cNvSpPr txBox="1"/>
          <p:nvPr/>
        </p:nvSpPr>
        <p:spPr>
          <a:xfrm>
            <a:off x="1125762" y="5946960"/>
            <a:ext cx="1463394" cy="523220"/>
          </a:xfrm>
          <a:prstGeom prst="rect">
            <a:avLst/>
          </a:prstGeom>
          <a:solidFill>
            <a:schemeClr val="accent2">
              <a:lumMod val="20000"/>
              <a:lumOff val="80000"/>
            </a:schemeClr>
          </a:solidFill>
          <a:ln w="28575">
            <a:solidFill>
              <a:schemeClr val="accent2"/>
            </a:solidFill>
          </a:ln>
        </p:spPr>
        <p:txBody>
          <a:bodyPr wrap="square" rtlCol="0">
            <a:spAutoFit/>
          </a:bodyPr>
          <a:lstStyle/>
          <a:p>
            <a:pPr algn="ctr"/>
            <a:r>
              <a:rPr lang="en-US" sz="2800" b="1" cap="small" dirty="0">
                <a:solidFill>
                  <a:schemeClr val="accent1">
                    <a:lumMod val="75000"/>
                  </a:schemeClr>
                </a:solidFill>
              </a:rPr>
              <a:t>2017</a:t>
            </a:r>
          </a:p>
        </p:txBody>
      </p:sp>
      <p:sp>
        <p:nvSpPr>
          <p:cNvPr id="24" name="TextBox 23">
            <a:extLst>
              <a:ext uri="{FF2B5EF4-FFF2-40B4-BE49-F238E27FC236}">
                <a16:creationId xmlns:a16="http://schemas.microsoft.com/office/drawing/2014/main" id="{7BE0514E-8BDE-4F36-82A5-7E18056B9BD0}"/>
              </a:ext>
            </a:extLst>
          </p:cNvPr>
          <p:cNvSpPr txBox="1"/>
          <p:nvPr/>
        </p:nvSpPr>
        <p:spPr>
          <a:xfrm>
            <a:off x="8764780" y="5946960"/>
            <a:ext cx="1463394" cy="523220"/>
          </a:xfrm>
          <a:prstGeom prst="rect">
            <a:avLst/>
          </a:prstGeom>
          <a:solidFill>
            <a:schemeClr val="accent2">
              <a:lumMod val="20000"/>
              <a:lumOff val="80000"/>
            </a:schemeClr>
          </a:solidFill>
          <a:ln w="28575">
            <a:solidFill>
              <a:schemeClr val="accent2"/>
            </a:solidFill>
          </a:ln>
        </p:spPr>
        <p:txBody>
          <a:bodyPr wrap="square" rtlCol="0">
            <a:spAutoFit/>
          </a:bodyPr>
          <a:lstStyle/>
          <a:p>
            <a:pPr algn="ctr"/>
            <a:r>
              <a:rPr lang="en-US" sz="2800" b="1" cap="small" dirty="0">
                <a:solidFill>
                  <a:schemeClr val="accent1">
                    <a:lumMod val="75000"/>
                  </a:schemeClr>
                </a:solidFill>
              </a:rPr>
              <a:t>2018</a:t>
            </a:r>
          </a:p>
        </p:txBody>
      </p:sp>
      <p:sp>
        <p:nvSpPr>
          <p:cNvPr id="26" name="Rectangle 25">
            <a:extLst>
              <a:ext uri="{FF2B5EF4-FFF2-40B4-BE49-F238E27FC236}">
                <a16:creationId xmlns:a16="http://schemas.microsoft.com/office/drawing/2014/main" id="{75ED5CE0-FFFD-4F3E-8829-2E1E2FFCAAFB}"/>
              </a:ext>
            </a:extLst>
          </p:cNvPr>
          <p:cNvSpPr/>
          <p:nvPr/>
        </p:nvSpPr>
        <p:spPr>
          <a:xfrm>
            <a:off x="3427221" y="4407272"/>
            <a:ext cx="2516376" cy="134033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9" name="Picture 18">
            <a:extLst>
              <a:ext uri="{FF2B5EF4-FFF2-40B4-BE49-F238E27FC236}">
                <a16:creationId xmlns:a16="http://schemas.microsoft.com/office/drawing/2014/main" id="{CB48D6F7-919A-412C-8A71-F5DDB527E131}"/>
              </a:ext>
            </a:extLst>
          </p:cNvPr>
          <p:cNvPicPr>
            <a:picLocks noChangeAspect="1"/>
          </p:cNvPicPr>
          <p:nvPr/>
        </p:nvPicPr>
        <p:blipFill rotWithShape="1">
          <a:blip r:embed="rId3">
            <a:extLst>
              <a:ext uri="{28A0092B-C50C-407E-A947-70E740481C1C}">
                <a14:useLocalDpi xmlns:a14="http://schemas.microsoft.com/office/drawing/2010/main" val="0"/>
              </a:ext>
            </a:extLst>
          </a:blip>
          <a:srcRect l="56998" t="79706" r="19174" b="2745"/>
          <a:stretch/>
        </p:blipFill>
        <p:spPr>
          <a:xfrm>
            <a:off x="4948492" y="5575999"/>
            <a:ext cx="1816326" cy="1203509"/>
          </a:xfrm>
          <a:prstGeom prst="rect">
            <a:avLst/>
          </a:prstGeom>
        </p:spPr>
      </p:pic>
      <p:pic>
        <p:nvPicPr>
          <p:cNvPr id="25" name="Picture 24">
            <a:extLst>
              <a:ext uri="{FF2B5EF4-FFF2-40B4-BE49-F238E27FC236}">
                <a16:creationId xmlns:a16="http://schemas.microsoft.com/office/drawing/2014/main" id="{C37B721A-4B01-4315-B2B3-92AA6C0C6612}"/>
              </a:ext>
            </a:extLst>
          </p:cNvPr>
          <p:cNvPicPr>
            <a:picLocks noChangeAspect="1"/>
          </p:cNvPicPr>
          <p:nvPr/>
        </p:nvPicPr>
        <p:blipFill rotWithShape="1">
          <a:blip r:embed="rId3">
            <a:extLst>
              <a:ext uri="{28A0092B-C50C-407E-A947-70E740481C1C}">
                <a14:useLocalDpi xmlns:a14="http://schemas.microsoft.com/office/drawing/2010/main" val="0"/>
              </a:ext>
            </a:extLst>
          </a:blip>
          <a:srcRect l="85313" t="81447" r="5565" b="7033"/>
          <a:stretch/>
        </p:blipFill>
        <p:spPr>
          <a:xfrm>
            <a:off x="5748337" y="998954"/>
            <a:ext cx="695326" cy="790079"/>
          </a:xfrm>
          <a:prstGeom prst="rect">
            <a:avLst/>
          </a:prstGeom>
        </p:spPr>
      </p:pic>
      <p:sp>
        <p:nvSpPr>
          <p:cNvPr id="28" name="TextBox 27">
            <a:extLst>
              <a:ext uri="{FF2B5EF4-FFF2-40B4-BE49-F238E27FC236}">
                <a16:creationId xmlns:a16="http://schemas.microsoft.com/office/drawing/2014/main" id="{ED2B54FE-1437-42D5-A9A3-61CA3EC11803}"/>
              </a:ext>
            </a:extLst>
          </p:cNvPr>
          <p:cNvSpPr txBox="1"/>
          <p:nvPr/>
        </p:nvSpPr>
        <p:spPr>
          <a:xfrm>
            <a:off x="4756189" y="4929668"/>
            <a:ext cx="1815401" cy="646331"/>
          </a:xfrm>
          <a:prstGeom prst="rect">
            <a:avLst/>
          </a:prstGeom>
          <a:solidFill>
            <a:schemeClr val="bg1"/>
          </a:solidFill>
        </p:spPr>
        <p:txBody>
          <a:bodyPr wrap="square" rtlCol="0">
            <a:spAutoFit/>
          </a:bodyPr>
          <a:lstStyle/>
          <a:p>
            <a:pPr algn="ctr"/>
            <a:r>
              <a:rPr lang="en-US" dirty="0"/>
              <a:t>Annual Incidence </a:t>
            </a:r>
          </a:p>
          <a:p>
            <a:pPr algn="ctr"/>
            <a:r>
              <a:rPr lang="en-US" i="1" dirty="0"/>
              <a:t>(per 100,000)</a:t>
            </a:r>
          </a:p>
        </p:txBody>
      </p:sp>
    </p:spTree>
    <p:extLst>
      <p:ext uri="{BB962C8B-B14F-4D97-AF65-F5344CB8AC3E}">
        <p14:creationId xmlns:p14="http://schemas.microsoft.com/office/powerpoint/2010/main" val="9092200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4FCD5C-7443-4EBD-B37B-EAB86BF09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920" y="804334"/>
            <a:ext cx="10550161" cy="510226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10E9B40-C467-4CDE-8CC1-38533731D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968883"/>
            <a:ext cx="10222992" cy="4773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2">
            <a:extLst>
              <a:ext uri="{FF2B5EF4-FFF2-40B4-BE49-F238E27FC236}">
                <a16:creationId xmlns:a16="http://schemas.microsoft.com/office/drawing/2014/main" id="{CD528621-443C-4AAA-8A9B-2DBE6005A612}"/>
              </a:ext>
            </a:extLst>
          </p:cNvPr>
          <p:cNvSpPr>
            <a:spLocks noChangeArrowheads="1"/>
          </p:cNvSpPr>
          <p:nvPr/>
        </p:nvSpPr>
        <p:spPr bwMode="auto">
          <a:xfrm>
            <a:off x="2576513" y="3043466"/>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en-US" altLang="en-US" sz="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2" name="Table 1">
            <a:extLst>
              <a:ext uri="{FF2B5EF4-FFF2-40B4-BE49-F238E27FC236}">
                <a16:creationId xmlns:a16="http://schemas.microsoft.com/office/drawing/2014/main" id="{D34911C3-37AA-426F-9AFF-D8A28E9D4D0C}"/>
              </a:ext>
            </a:extLst>
          </p:cNvPr>
          <p:cNvGraphicFramePr>
            <a:graphicFrameLocks noGrp="1"/>
          </p:cNvGraphicFramePr>
          <p:nvPr>
            <p:extLst>
              <p:ext uri="{D42A27DB-BD31-4B8C-83A1-F6EECF244321}">
                <p14:modId xmlns:p14="http://schemas.microsoft.com/office/powerpoint/2010/main" val="917015611"/>
              </p:ext>
            </p:extLst>
          </p:nvPr>
        </p:nvGraphicFramePr>
        <p:xfrm>
          <a:off x="1304544" y="1881357"/>
          <a:ext cx="9582916" cy="2948226"/>
        </p:xfrm>
        <a:graphic>
          <a:graphicData uri="http://schemas.openxmlformats.org/drawingml/2006/table">
            <a:tbl>
              <a:tblPr firstRow="1" firstCol="1" bandRow="1">
                <a:tableStyleId>{21E4AEA4-8DFA-4A89-87EB-49C32662AFE0}</a:tableStyleId>
              </a:tblPr>
              <a:tblGrid>
                <a:gridCol w="1429778">
                  <a:extLst>
                    <a:ext uri="{9D8B030D-6E8A-4147-A177-3AD203B41FA5}">
                      <a16:colId xmlns:a16="http://schemas.microsoft.com/office/drawing/2014/main" val="3574687299"/>
                    </a:ext>
                  </a:extLst>
                </a:gridCol>
                <a:gridCol w="1005625">
                  <a:extLst>
                    <a:ext uri="{9D8B030D-6E8A-4147-A177-3AD203B41FA5}">
                      <a16:colId xmlns:a16="http://schemas.microsoft.com/office/drawing/2014/main" val="2044060105"/>
                    </a:ext>
                  </a:extLst>
                </a:gridCol>
                <a:gridCol w="1057837">
                  <a:extLst>
                    <a:ext uri="{9D8B030D-6E8A-4147-A177-3AD203B41FA5}">
                      <a16:colId xmlns:a16="http://schemas.microsoft.com/office/drawing/2014/main" val="2777186538"/>
                    </a:ext>
                  </a:extLst>
                </a:gridCol>
                <a:gridCol w="1014945">
                  <a:extLst>
                    <a:ext uri="{9D8B030D-6E8A-4147-A177-3AD203B41FA5}">
                      <a16:colId xmlns:a16="http://schemas.microsoft.com/office/drawing/2014/main" val="2868901738"/>
                    </a:ext>
                  </a:extLst>
                </a:gridCol>
                <a:gridCol w="1014947">
                  <a:extLst>
                    <a:ext uri="{9D8B030D-6E8A-4147-A177-3AD203B41FA5}">
                      <a16:colId xmlns:a16="http://schemas.microsoft.com/office/drawing/2014/main" val="318529483"/>
                    </a:ext>
                  </a:extLst>
                </a:gridCol>
                <a:gridCol w="1014947">
                  <a:extLst>
                    <a:ext uri="{9D8B030D-6E8A-4147-A177-3AD203B41FA5}">
                      <a16:colId xmlns:a16="http://schemas.microsoft.com/office/drawing/2014/main" val="4180309411"/>
                    </a:ext>
                  </a:extLst>
                </a:gridCol>
                <a:gridCol w="1014945">
                  <a:extLst>
                    <a:ext uri="{9D8B030D-6E8A-4147-A177-3AD203B41FA5}">
                      <a16:colId xmlns:a16="http://schemas.microsoft.com/office/drawing/2014/main" val="3433040013"/>
                    </a:ext>
                  </a:extLst>
                </a:gridCol>
                <a:gridCol w="1014945">
                  <a:extLst>
                    <a:ext uri="{9D8B030D-6E8A-4147-A177-3AD203B41FA5}">
                      <a16:colId xmlns:a16="http://schemas.microsoft.com/office/drawing/2014/main" val="1833433683"/>
                    </a:ext>
                  </a:extLst>
                </a:gridCol>
                <a:gridCol w="1014947">
                  <a:extLst>
                    <a:ext uri="{9D8B030D-6E8A-4147-A177-3AD203B41FA5}">
                      <a16:colId xmlns:a16="http://schemas.microsoft.com/office/drawing/2014/main" val="2534547907"/>
                    </a:ext>
                  </a:extLst>
                </a:gridCol>
              </a:tblGrid>
              <a:tr h="915050">
                <a:tc>
                  <a:txBody>
                    <a:bodyPr/>
                    <a:lstStyle/>
                    <a:p>
                      <a:pPr marL="0" marR="0" algn="ctr">
                        <a:lnSpc>
                          <a:spcPct val="107000"/>
                        </a:lnSpc>
                        <a:spcBef>
                          <a:spcPts val="0"/>
                        </a:spcBef>
                        <a:spcAft>
                          <a:spcPts val="0"/>
                        </a:spcAft>
                      </a:pPr>
                      <a:r>
                        <a:rPr lang="en-US" sz="1600" b="1">
                          <a:solidFill>
                            <a:schemeClr val="tx2"/>
                          </a:solidFill>
                          <a:effectLst/>
                        </a:rPr>
                        <a:t>Governorate</a:t>
                      </a:r>
                      <a:endParaRPr lang="en-US" sz="1400" b="1"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nchor="ctr"/>
                </a:tc>
                <a:tc>
                  <a:txBody>
                    <a:bodyPr/>
                    <a:lstStyle/>
                    <a:p>
                      <a:pPr marL="0" marR="0" algn="ctr">
                        <a:lnSpc>
                          <a:spcPct val="107000"/>
                        </a:lnSpc>
                        <a:spcBef>
                          <a:spcPts val="0"/>
                        </a:spcBef>
                        <a:spcAft>
                          <a:spcPts val="0"/>
                        </a:spcAft>
                      </a:pPr>
                      <a:r>
                        <a:rPr lang="en-US" sz="1400">
                          <a:effectLst/>
                        </a:rPr>
                        <a:t>Al- Hasakeh</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nchor="ctr"/>
                </a:tc>
                <a:tc>
                  <a:txBody>
                    <a:bodyPr/>
                    <a:lstStyle/>
                    <a:p>
                      <a:pPr marL="0" marR="0" algn="ctr">
                        <a:lnSpc>
                          <a:spcPct val="107000"/>
                        </a:lnSpc>
                        <a:spcBef>
                          <a:spcPts val="0"/>
                        </a:spcBef>
                        <a:spcAft>
                          <a:spcPts val="0"/>
                        </a:spcAft>
                      </a:pPr>
                      <a:r>
                        <a:rPr lang="en-US" sz="1400">
                          <a:effectLst/>
                        </a:rPr>
                        <a:t>Aleppo</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nchor="ctr"/>
                </a:tc>
                <a:tc>
                  <a:txBody>
                    <a:bodyPr/>
                    <a:lstStyle/>
                    <a:p>
                      <a:pPr marL="0" marR="0" algn="ctr">
                        <a:lnSpc>
                          <a:spcPct val="107000"/>
                        </a:lnSpc>
                        <a:spcBef>
                          <a:spcPts val="0"/>
                        </a:spcBef>
                        <a:spcAft>
                          <a:spcPts val="0"/>
                        </a:spcAft>
                      </a:pPr>
                      <a:r>
                        <a:rPr lang="en-US" sz="1400">
                          <a:effectLst/>
                        </a:rPr>
                        <a:t>Ar-Raqqa</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nchor="ctr"/>
                </a:tc>
                <a:tc>
                  <a:txBody>
                    <a:bodyPr/>
                    <a:lstStyle/>
                    <a:p>
                      <a:pPr marL="0" marR="0" algn="ctr">
                        <a:lnSpc>
                          <a:spcPct val="107000"/>
                        </a:lnSpc>
                        <a:spcBef>
                          <a:spcPts val="0"/>
                        </a:spcBef>
                        <a:spcAft>
                          <a:spcPts val="0"/>
                        </a:spcAft>
                      </a:pPr>
                      <a:r>
                        <a:rPr lang="en-US" sz="1400">
                          <a:effectLst/>
                        </a:rPr>
                        <a:t>Dar’a</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nchor="ctr"/>
                </a:tc>
                <a:tc>
                  <a:txBody>
                    <a:bodyPr/>
                    <a:lstStyle/>
                    <a:p>
                      <a:pPr marL="0" marR="0" algn="ctr">
                        <a:lnSpc>
                          <a:spcPct val="107000"/>
                        </a:lnSpc>
                        <a:spcBef>
                          <a:spcPts val="0"/>
                        </a:spcBef>
                        <a:spcAft>
                          <a:spcPts val="0"/>
                        </a:spcAft>
                      </a:pPr>
                      <a:r>
                        <a:rPr lang="en-US" sz="1400">
                          <a:effectLst/>
                        </a:rPr>
                        <a:t>Deir-ez-Zor</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nchor="ctr"/>
                </a:tc>
                <a:tc>
                  <a:txBody>
                    <a:bodyPr/>
                    <a:lstStyle/>
                    <a:p>
                      <a:pPr marL="0" marR="0" algn="ctr">
                        <a:lnSpc>
                          <a:spcPct val="107000"/>
                        </a:lnSpc>
                        <a:spcBef>
                          <a:spcPts val="0"/>
                        </a:spcBef>
                        <a:spcAft>
                          <a:spcPts val="0"/>
                        </a:spcAft>
                      </a:pPr>
                      <a:r>
                        <a:rPr lang="en-US" sz="1400">
                          <a:effectLst/>
                        </a:rPr>
                        <a:t>Hama</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nchor="ctr"/>
                </a:tc>
                <a:tc>
                  <a:txBody>
                    <a:bodyPr/>
                    <a:lstStyle/>
                    <a:p>
                      <a:pPr marL="0" marR="0" algn="ctr">
                        <a:lnSpc>
                          <a:spcPct val="107000"/>
                        </a:lnSpc>
                        <a:spcBef>
                          <a:spcPts val="0"/>
                        </a:spcBef>
                        <a:spcAft>
                          <a:spcPts val="0"/>
                        </a:spcAft>
                      </a:pPr>
                      <a:r>
                        <a:rPr lang="en-US" sz="1400">
                          <a:effectLst/>
                        </a:rPr>
                        <a:t>Homs</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nchor="ctr"/>
                </a:tc>
                <a:tc>
                  <a:txBody>
                    <a:bodyPr/>
                    <a:lstStyle/>
                    <a:p>
                      <a:pPr marL="0" marR="0" algn="ctr">
                        <a:lnSpc>
                          <a:spcPct val="107000"/>
                        </a:lnSpc>
                        <a:spcBef>
                          <a:spcPts val="0"/>
                        </a:spcBef>
                        <a:spcAft>
                          <a:spcPts val="0"/>
                        </a:spcAft>
                      </a:pPr>
                      <a:r>
                        <a:rPr lang="en-US" sz="1400">
                          <a:effectLst/>
                        </a:rPr>
                        <a:t>Idleb</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nchor="ctr"/>
                </a:tc>
                <a:extLst>
                  <a:ext uri="{0D108BD9-81ED-4DB2-BD59-A6C34878D82A}">
                    <a16:rowId xmlns:a16="http://schemas.microsoft.com/office/drawing/2014/main" val="1311049175"/>
                  </a:ext>
                </a:extLst>
              </a:tr>
              <a:tr h="254147">
                <a:tc>
                  <a:txBody>
                    <a:bodyPr/>
                    <a:lstStyle/>
                    <a:p>
                      <a:pPr marL="0" marR="0" algn="just">
                        <a:lnSpc>
                          <a:spcPct val="107000"/>
                        </a:lnSpc>
                        <a:spcBef>
                          <a:spcPts val="0"/>
                        </a:spcBef>
                        <a:spcAft>
                          <a:spcPts val="0"/>
                        </a:spcAft>
                      </a:pPr>
                      <a:r>
                        <a:rPr lang="en-US" sz="1400">
                          <a:effectLst/>
                        </a:rPr>
                        <a:t>Aleppo</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extLst>
                  <a:ext uri="{0D108BD9-81ED-4DB2-BD59-A6C34878D82A}">
                    <a16:rowId xmlns:a16="http://schemas.microsoft.com/office/drawing/2014/main" val="4277089141"/>
                  </a:ext>
                </a:extLst>
              </a:tr>
              <a:tr h="254147">
                <a:tc>
                  <a:txBody>
                    <a:bodyPr/>
                    <a:lstStyle/>
                    <a:p>
                      <a:pPr marL="0" marR="0" algn="just">
                        <a:lnSpc>
                          <a:spcPct val="107000"/>
                        </a:lnSpc>
                        <a:spcBef>
                          <a:spcPts val="0"/>
                        </a:spcBef>
                        <a:spcAft>
                          <a:spcPts val="0"/>
                        </a:spcAft>
                      </a:pPr>
                      <a:r>
                        <a:rPr lang="en-US" sz="1400">
                          <a:effectLst/>
                        </a:rPr>
                        <a:t>Ar-Raqqa</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a:effectLst/>
                          <a:latin typeface="+mj-lt"/>
                          <a:ea typeface="Calibri" panose="020F0502020204030204" pitchFamily="34" charset="0"/>
                          <a:cs typeface="Arial" panose="020B0604020202020204" pitchFamily="34" charset="0"/>
                        </a:rPr>
                        <a:t>&lt;0.001</a:t>
                      </a:r>
                      <a:endParaRPr lang="en-US" sz="1400" dirty="0">
                        <a:effectLst/>
                        <a:latin typeface="+mj-lt"/>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extLst>
                  <a:ext uri="{0D108BD9-81ED-4DB2-BD59-A6C34878D82A}">
                    <a16:rowId xmlns:a16="http://schemas.microsoft.com/office/drawing/2014/main" val="1606861169"/>
                  </a:ext>
                </a:extLst>
              </a:tr>
              <a:tr h="254147">
                <a:tc>
                  <a:txBody>
                    <a:bodyPr/>
                    <a:lstStyle/>
                    <a:p>
                      <a:pPr marL="0" marR="0" algn="just">
                        <a:lnSpc>
                          <a:spcPct val="107000"/>
                        </a:lnSpc>
                        <a:spcBef>
                          <a:spcPts val="0"/>
                        </a:spcBef>
                        <a:spcAft>
                          <a:spcPts val="0"/>
                        </a:spcAft>
                      </a:pPr>
                      <a:r>
                        <a:rPr lang="en-US" sz="1400">
                          <a:effectLst/>
                        </a:rPr>
                        <a:t>Dar’a</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a:effectLst/>
                        </a:rPr>
                        <a:t>0.0682</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bg2">
                        <a:lumMod val="40000"/>
                        <a:lumOff val="60000"/>
                      </a:schemeClr>
                    </a:solidFill>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extLst>
                  <a:ext uri="{0D108BD9-81ED-4DB2-BD59-A6C34878D82A}">
                    <a16:rowId xmlns:a16="http://schemas.microsoft.com/office/drawing/2014/main" val="3654262293"/>
                  </a:ext>
                </a:extLst>
              </a:tr>
              <a:tr h="254147">
                <a:tc>
                  <a:txBody>
                    <a:bodyPr/>
                    <a:lstStyle/>
                    <a:p>
                      <a:pPr marL="0" marR="0" algn="just">
                        <a:lnSpc>
                          <a:spcPct val="107000"/>
                        </a:lnSpc>
                        <a:spcBef>
                          <a:spcPts val="0"/>
                        </a:spcBef>
                        <a:spcAft>
                          <a:spcPts val="0"/>
                        </a:spcAft>
                      </a:pPr>
                      <a:r>
                        <a:rPr lang="en-US" sz="1400">
                          <a:effectLst/>
                        </a:rPr>
                        <a:t>Deir-ez-Zor</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extLst>
                  <a:ext uri="{0D108BD9-81ED-4DB2-BD59-A6C34878D82A}">
                    <a16:rowId xmlns:a16="http://schemas.microsoft.com/office/drawing/2014/main" val="1601635534"/>
                  </a:ext>
                </a:extLst>
              </a:tr>
              <a:tr h="254147">
                <a:tc>
                  <a:txBody>
                    <a:bodyPr/>
                    <a:lstStyle/>
                    <a:p>
                      <a:pPr marL="0" marR="0" algn="just">
                        <a:lnSpc>
                          <a:spcPct val="107000"/>
                        </a:lnSpc>
                        <a:spcBef>
                          <a:spcPts val="0"/>
                        </a:spcBef>
                        <a:spcAft>
                          <a:spcPts val="0"/>
                        </a:spcAft>
                      </a:pPr>
                      <a:r>
                        <a:rPr lang="en-US" sz="1400">
                          <a:effectLst/>
                        </a:rPr>
                        <a:t>Hama</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extLst>
                  <a:ext uri="{0D108BD9-81ED-4DB2-BD59-A6C34878D82A}">
                    <a16:rowId xmlns:a16="http://schemas.microsoft.com/office/drawing/2014/main" val="2285549025"/>
                  </a:ext>
                </a:extLst>
              </a:tr>
              <a:tr h="254147">
                <a:tc>
                  <a:txBody>
                    <a:bodyPr/>
                    <a:lstStyle/>
                    <a:p>
                      <a:pPr marL="0" marR="0" algn="just">
                        <a:lnSpc>
                          <a:spcPct val="107000"/>
                        </a:lnSpc>
                        <a:spcBef>
                          <a:spcPts val="0"/>
                        </a:spcBef>
                        <a:spcAft>
                          <a:spcPts val="0"/>
                        </a:spcAft>
                      </a:pPr>
                      <a:r>
                        <a:rPr lang="en-US" sz="1400">
                          <a:effectLst/>
                        </a:rPr>
                        <a:t>Homs</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rPr>
                        <a:t>&lt;0.001</a:t>
                      </a:r>
                      <a:endParaRPr kumimoji="0" lang="en-US" sz="1400" b="0" i="0" u="none" strike="noStrike" kern="1200" cap="none" spc="0" normalizeH="0" baseline="0" noProof="0" dirty="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rPr>
                        <a:t>&lt;0.001</a:t>
                      </a:r>
                      <a:endParaRPr kumimoji="0" lang="en-US" sz="1400" b="0" i="0" u="none" strike="noStrike" kern="1200" cap="none" spc="0" normalizeH="0" baseline="0" noProof="0" dirty="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rPr>
                        <a:t>&lt;0.001</a:t>
                      </a:r>
                      <a:endParaRPr kumimoji="0" lang="en-US" sz="1400" b="0" i="0" u="none" strike="noStrike" kern="1200" cap="none" spc="0" normalizeH="0" baseline="0" noProof="0" dirty="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extLst>
                  <a:ext uri="{0D108BD9-81ED-4DB2-BD59-A6C34878D82A}">
                    <a16:rowId xmlns:a16="http://schemas.microsoft.com/office/drawing/2014/main" val="1846564390"/>
                  </a:ext>
                </a:extLst>
              </a:tr>
              <a:tr h="254147">
                <a:tc>
                  <a:txBody>
                    <a:bodyPr/>
                    <a:lstStyle/>
                    <a:p>
                      <a:pPr marL="0" marR="0" algn="just">
                        <a:lnSpc>
                          <a:spcPct val="107000"/>
                        </a:lnSpc>
                        <a:spcBef>
                          <a:spcPts val="0"/>
                        </a:spcBef>
                        <a:spcAft>
                          <a:spcPts val="0"/>
                        </a:spcAft>
                      </a:pPr>
                      <a:r>
                        <a:rPr lang="en-US" sz="1400">
                          <a:effectLst/>
                        </a:rPr>
                        <a:t>Idleb</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a:effectLst/>
                        </a:rPr>
                        <a:t>0.018</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a:effectLst/>
                        </a:rPr>
                        <a:t>0.0180</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rPr>
                        <a:t>&lt;0.001</a:t>
                      </a:r>
                      <a:endParaRPr kumimoji="0" lang="en-US" sz="1400" b="0" i="0" u="none" strike="noStrike" kern="1200" cap="none" spc="0" normalizeH="0" baseline="0" noProof="0" dirty="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rPr>
                        <a:t>&lt;0.001</a:t>
                      </a:r>
                      <a:endParaRPr kumimoji="0" lang="en-US" sz="1400" b="0" i="0" u="none" strike="noStrike" kern="1200" cap="none" spc="0" normalizeH="0" baseline="0" noProof="0" dirty="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rPr>
                        <a:t>&lt;0.001</a:t>
                      </a:r>
                      <a:endParaRPr kumimoji="0" lang="en-US" sz="1400" b="0" i="0" u="none" strike="noStrike" kern="1200" cap="none" spc="0" normalizeH="0" baseline="0" noProof="0" dirty="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rPr>
                        <a:t>&lt;0.001</a:t>
                      </a:r>
                      <a:endParaRPr kumimoji="0" lang="en-US" sz="1400" b="0" i="0" u="none" strike="noStrike" kern="1200" cap="none" spc="0" normalizeH="0" baseline="0" noProof="0" dirty="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extLst>
                  <a:ext uri="{0D108BD9-81ED-4DB2-BD59-A6C34878D82A}">
                    <a16:rowId xmlns:a16="http://schemas.microsoft.com/office/drawing/2014/main" val="769180454"/>
                  </a:ext>
                </a:extLst>
              </a:tr>
              <a:tr h="254147">
                <a:tc>
                  <a:txBody>
                    <a:bodyPr/>
                    <a:lstStyle/>
                    <a:p>
                      <a:pPr marL="0" marR="0" algn="just">
                        <a:lnSpc>
                          <a:spcPct val="107000"/>
                        </a:lnSpc>
                        <a:spcBef>
                          <a:spcPts val="0"/>
                        </a:spcBef>
                        <a:spcAft>
                          <a:spcPts val="0"/>
                        </a:spcAft>
                      </a:pPr>
                      <a:r>
                        <a:rPr lang="en-US" sz="1400">
                          <a:effectLst/>
                        </a:rPr>
                        <a:t>Quneitra</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a:effectLst/>
                        </a:rPr>
                        <a:t>0.287</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bg2">
                        <a:lumMod val="40000"/>
                        <a:lumOff val="60000"/>
                      </a:schemeClr>
                    </a:solidFill>
                  </a:tcPr>
                </a:tc>
                <a:tc>
                  <a:txBody>
                    <a:bodyPr/>
                    <a:lstStyle/>
                    <a:p>
                      <a:pPr marL="0" marR="0" algn="ctr">
                        <a:lnSpc>
                          <a:spcPct val="107000"/>
                        </a:lnSpc>
                        <a:spcBef>
                          <a:spcPts val="0"/>
                        </a:spcBef>
                        <a:spcAft>
                          <a:spcPts val="0"/>
                        </a:spcAft>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a:effectLst/>
                        </a:rPr>
                        <a:t>0.0374</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rPr>
                        <a:t>&lt;0.001</a:t>
                      </a:r>
                      <a:endParaRPr kumimoji="0" lang="en-US" sz="1400" b="0" i="0" u="none" strike="noStrike" kern="1200" cap="none" spc="0" normalizeH="0" baseline="0" noProof="0" dirty="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rPr>
                        <a:t>&lt;0.001</a:t>
                      </a:r>
                      <a:endParaRPr kumimoji="0" lang="en-US" sz="1400" b="0" i="0" u="none" strike="noStrike" kern="1200" cap="none" spc="0" normalizeH="0" baseline="0" noProof="0" dirty="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kern="1200" dirty="0">
                          <a:solidFill>
                            <a:schemeClr val="dk1"/>
                          </a:solidFill>
                          <a:effectLst/>
                          <a:latin typeface="+mn-lt"/>
                          <a:ea typeface="Calibri" panose="020F0502020204030204" pitchFamily="34" charset="0"/>
                          <a:cs typeface="Arial" panose="020B0604020202020204" pitchFamily="34" charset="0"/>
                        </a:rPr>
                        <a:t>&lt;0.001</a:t>
                      </a:r>
                    </a:p>
                  </a:txBody>
                  <a:tcPr marL="84221" marR="84221" marT="0" marB="0"/>
                </a:tc>
                <a:extLst>
                  <a:ext uri="{0D108BD9-81ED-4DB2-BD59-A6C34878D82A}">
                    <a16:rowId xmlns:a16="http://schemas.microsoft.com/office/drawing/2014/main" val="1908038656"/>
                  </a:ext>
                </a:extLst>
              </a:tr>
            </a:tbl>
          </a:graphicData>
        </a:graphic>
      </p:graphicFrame>
      <p:sp>
        <p:nvSpPr>
          <p:cNvPr id="6" name="Title 1">
            <a:extLst>
              <a:ext uri="{FF2B5EF4-FFF2-40B4-BE49-F238E27FC236}">
                <a16:creationId xmlns:a16="http://schemas.microsoft.com/office/drawing/2014/main" id="{67973922-D789-453D-9A27-BADDEFFA6A26}"/>
              </a:ext>
            </a:extLst>
          </p:cNvPr>
          <p:cNvSpPr txBox="1">
            <a:spLocks/>
          </p:cNvSpPr>
          <p:nvPr/>
        </p:nvSpPr>
        <p:spPr>
          <a:xfrm>
            <a:off x="3264056" y="1019684"/>
            <a:ext cx="5663888" cy="788570"/>
          </a:xfrm>
          <a:prstGeom prst="rect">
            <a:avLst/>
          </a:prstGeom>
          <a:noFill/>
          <a:ln w="38100">
            <a:solidFill>
              <a:schemeClr val="bg2"/>
            </a:solidFill>
          </a:ln>
        </p:spPr>
        <p:txBody>
          <a:bodyPr tIns="91440" bIns="73152" anchor="b" anchorCtr="0">
            <a:normAutofit fontScale="40000" lnSpcReduction="2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600" i="1" dirty="0">
                <a:solidFill>
                  <a:schemeClr val="bg2"/>
                </a:solidFill>
              </a:rPr>
              <a:t>Show me the Stats: </a:t>
            </a:r>
          </a:p>
          <a:p>
            <a:endParaRPr lang="en-US" sz="2600" i="1" dirty="0">
              <a:solidFill>
                <a:schemeClr val="bg2"/>
              </a:solidFill>
            </a:endParaRPr>
          </a:p>
          <a:p>
            <a:r>
              <a:rPr lang="en-US" sz="4500" dirty="0">
                <a:solidFill>
                  <a:schemeClr val="bg2"/>
                </a:solidFill>
              </a:rPr>
              <a:t>Results from Pairwise </a:t>
            </a:r>
          </a:p>
          <a:p>
            <a:r>
              <a:rPr lang="en-US" sz="4500" b="1" dirty="0">
                <a:solidFill>
                  <a:schemeClr val="bg2"/>
                </a:solidFill>
              </a:rPr>
              <a:t>Wilcoxon Rank-Sum Test</a:t>
            </a:r>
          </a:p>
        </p:txBody>
      </p:sp>
      <p:sp>
        <p:nvSpPr>
          <p:cNvPr id="3" name="TextBox 2">
            <a:extLst>
              <a:ext uri="{FF2B5EF4-FFF2-40B4-BE49-F238E27FC236}">
                <a16:creationId xmlns:a16="http://schemas.microsoft.com/office/drawing/2014/main" id="{805DA36D-404E-4FD7-974E-FA961DF620C9}"/>
              </a:ext>
            </a:extLst>
          </p:cNvPr>
          <p:cNvSpPr txBox="1"/>
          <p:nvPr/>
        </p:nvSpPr>
        <p:spPr>
          <a:xfrm>
            <a:off x="1304544" y="5003387"/>
            <a:ext cx="6950456" cy="738664"/>
          </a:xfrm>
          <a:prstGeom prst="rect">
            <a:avLst/>
          </a:prstGeom>
          <a:noFill/>
        </p:spPr>
        <p:txBody>
          <a:bodyPr wrap="square" rtlCol="0">
            <a:spAutoFit/>
          </a:bodyPr>
          <a:lstStyle/>
          <a:p>
            <a:r>
              <a:rPr lang="en-US" sz="1400" i="1" dirty="0">
                <a:solidFill>
                  <a:schemeClr val="accent2">
                    <a:lumMod val="75000"/>
                  </a:schemeClr>
                </a:solidFill>
              </a:rPr>
              <a:t>P-values from the pairwise Wilcoxon rank-sum tests </a:t>
            </a:r>
          </a:p>
          <a:p>
            <a:r>
              <a:rPr lang="en-US" sz="1400" b="1" i="1" dirty="0">
                <a:solidFill>
                  <a:schemeClr val="accent2">
                    <a:lumMod val="75000"/>
                  </a:schemeClr>
                </a:solidFill>
              </a:rPr>
              <a:t>Significance level</a:t>
            </a:r>
            <a:r>
              <a:rPr lang="en-US" sz="1400" i="1" dirty="0">
                <a:solidFill>
                  <a:schemeClr val="accent2">
                    <a:lumMod val="75000"/>
                  </a:schemeClr>
                </a:solidFill>
              </a:rPr>
              <a:t>:   ≤ 0.05</a:t>
            </a:r>
          </a:p>
          <a:p>
            <a:r>
              <a:rPr lang="en-US" sz="1400" b="1" i="1" dirty="0">
                <a:solidFill>
                  <a:schemeClr val="accent2">
                    <a:lumMod val="75000"/>
                  </a:schemeClr>
                </a:solidFill>
              </a:rPr>
              <a:t>Null hypothesis</a:t>
            </a:r>
            <a:r>
              <a:rPr lang="en-US" sz="1400" i="1" dirty="0">
                <a:solidFill>
                  <a:schemeClr val="accent2">
                    <a:lumMod val="75000"/>
                  </a:schemeClr>
                </a:solidFill>
              </a:rPr>
              <a:t>:     Median difference between pairs of governorates is 0</a:t>
            </a:r>
          </a:p>
        </p:txBody>
      </p:sp>
    </p:spTree>
    <p:extLst>
      <p:ext uri="{BB962C8B-B14F-4D97-AF65-F5344CB8AC3E}">
        <p14:creationId xmlns:p14="http://schemas.microsoft.com/office/powerpoint/2010/main" val="1343171712"/>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6A9AE5-69DF-4153-B35A-94BDEF32E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25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59B5318-27A8-4E50-80D9-B92D4F28E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5248656"/>
          </a:xfrm>
          <a:prstGeom prst="rect">
            <a:avLst/>
          </a:prstGeom>
          <a:solidFill>
            <a:schemeClr val="bg1"/>
          </a:solidFill>
          <a:ln w="2540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78ED8F7-D9FC-461F-B95E-10AEC86D62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691" y="797466"/>
            <a:ext cx="5846618" cy="5261953"/>
          </a:xfrm>
          <a:prstGeom prst="rect">
            <a:avLst/>
          </a:prstGeom>
        </p:spPr>
      </p:pic>
      <p:sp>
        <p:nvSpPr>
          <p:cNvPr id="19" name="Title 1">
            <a:extLst>
              <a:ext uri="{FF2B5EF4-FFF2-40B4-BE49-F238E27FC236}">
                <a16:creationId xmlns:a16="http://schemas.microsoft.com/office/drawing/2014/main" id="{B54B77C1-0D6B-4ED2-ABB0-AE9ADBD6034B}"/>
              </a:ext>
            </a:extLst>
          </p:cNvPr>
          <p:cNvSpPr txBox="1">
            <a:spLocks/>
          </p:cNvSpPr>
          <p:nvPr/>
        </p:nvSpPr>
        <p:spPr>
          <a:xfrm>
            <a:off x="3108885" y="25141"/>
            <a:ext cx="5663888" cy="889259"/>
          </a:xfrm>
          <a:prstGeom prst="rect">
            <a:avLst/>
          </a:prstGeom>
          <a:solidFill>
            <a:schemeClr val="accent1">
              <a:lumMod val="20000"/>
              <a:lumOff val="80000"/>
            </a:schemeClr>
          </a:solidFill>
          <a:ln w="38100">
            <a:solidFill>
              <a:srgbClr val="4A5356"/>
            </a:solidFill>
          </a:ln>
        </p:spPr>
        <p:txBody>
          <a:bodyPr tIns="91440" bIns="73152" anchor="b" anchorCtr="0">
            <a:normAutofit fontScale="55000" lnSpcReduction="2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3400" b="1" dirty="0">
                <a:solidFill>
                  <a:srgbClr val="4A5356"/>
                </a:solidFill>
                <a:latin typeface="Gill Sans MT" panose="020B0502020104020203"/>
              </a:rPr>
              <a:t>Total Number of Cases </a:t>
            </a:r>
          </a:p>
          <a:p>
            <a:pPr marL="0" marR="0" lvl="0" indent="0" algn="ctr" defTabSz="914400" rtl="0" eaLnBrk="1" fontAlgn="auto" latinLnBrk="0" hangingPunct="1">
              <a:lnSpc>
                <a:spcPct val="90000"/>
              </a:lnSpc>
              <a:spcBef>
                <a:spcPct val="0"/>
              </a:spcBef>
              <a:spcAft>
                <a:spcPts val="0"/>
              </a:spcAft>
              <a:buClrTx/>
              <a:buSzTx/>
              <a:buFontTx/>
              <a:buNone/>
              <a:tabLst/>
              <a:defRPr/>
            </a:pPr>
            <a:r>
              <a:rPr lang="en-US" sz="3400" dirty="0">
                <a:solidFill>
                  <a:srgbClr val="4A5356"/>
                </a:solidFill>
                <a:latin typeface="Gill Sans MT" panose="020B0502020104020203"/>
              </a:rPr>
              <a:t>of Suspected Measles </a:t>
            </a:r>
          </a:p>
          <a:p>
            <a:pPr marL="0" marR="0" lvl="0" indent="0" algn="ctr" defTabSz="914400" rtl="0" eaLnBrk="1" fontAlgn="auto" latinLnBrk="0" hangingPunct="1">
              <a:lnSpc>
                <a:spcPct val="90000"/>
              </a:lnSpc>
              <a:spcBef>
                <a:spcPct val="0"/>
              </a:spcBef>
              <a:spcAft>
                <a:spcPts val="0"/>
              </a:spcAft>
              <a:buClrTx/>
              <a:buSzTx/>
              <a:buFontTx/>
              <a:buNone/>
              <a:tabLst/>
              <a:defRPr/>
            </a:pPr>
            <a:endParaRPr lang="en-US" sz="2600" dirty="0">
              <a:solidFill>
                <a:srgbClr val="4A5356"/>
              </a:solidFill>
              <a:latin typeface="Gill Sans MT" panose="020B0502020104020203"/>
            </a:endParaRPr>
          </a:p>
          <a:p>
            <a:pPr marL="0" marR="0" lvl="0" indent="0" algn="ctr" defTabSz="914400" rtl="0" eaLnBrk="1" fontAlgn="auto" latinLnBrk="0" hangingPunct="1">
              <a:lnSpc>
                <a:spcPct val="90000"/>
              </a:lnSpc>
              <a:spcBef>
                <a:spcPct val="0"/>
              </a:spcBef>
              <a:spcAft>
                <a:spcPts val="0"/>
              </a:spcAft>
              <a:buClrTx/>
              <a:buSzTx/>
              <a:buFontTx/>
              <a:buNone/>
              <a:tabLst/>
              <a:defRPr/>
            </a:pPr>
            <a:r>
              <a:rPr lang="en-US" sz="2600" i="1" dirty="0">
                <a:solidFill>
                  <a:srgbClr val="4A5356"/>
                </a:solidFill>
                <a:latin typeface="Gill Sans MT" panose="020B0502020104020203"/>
              </a:rPr>
              <a:t>January 2015 – June 2019</a:t>
            </a:r>
            <a:endParaRPr kumimoji="0" lang="en-US" sz="2800" b="1" i="1" u="none" strike="noStrike" kern="1200" cap="all" spc="200" normalizeH="0" baseline="0" noProof="0" dirty="0">
              <a:ln>
                <a:noFill/>
              </a:ln>
              <a:solidFill>
                <a:srgbClr val="4A5356"/>
              </a:solidFill>
              <a:effectLst/>
              <a:uLnTx/>
              <a:uFillTx/>
              <a:latin typeface="Gill Sans MT" panose="020B0502020104020203"/>
              <a:ea typeface="+mj-ea"/>
              <a:cs typeface="+mj-cs"/>
            </a:endParaRPr>
          </a:p>
        </p:txBody>
      </p:sp>
    </p:spTree>
    <p:extLst>
      <p:ext uri="{BB962C8B-B14F-4D97-AF65-F5344CB8AC3E}">
        <p14:creationId xmlns:p14="http://schemas.microsoft.com/office/powerpoint/2010/main" val="14504906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C3575E-1473-4BE7-9234-DC6145E101C2}"/>
              </a:ext>
            </a:extLst>
          </p:cNvPr>
          <p:cNvPicPr>
            <a:picLocks noChangeAspect="1"/>
          </p:cNvPicPr>
          <p:nvPr/>
        </p:nvPicPr>
        <p:blipFill>
          <a:blip r:embed="rId2"/>
          <a:stretch>
            <a:fillRect/>
          </a:stretch>
        </p:blipFill>
        <p:spPr>
          <a:xfrm>
            <a:off x="2484650" y="1293813"/>
            <a:ext cx="7222699" cy="5417024"/>
          </a:xfrm>
          <a:prstGeom prst="rect">
            <a:avLst/>
          </a:prstGeom>
          <a:ln>
            <a:noFill/>
          </a:ln>
          <a:effectLst>
            <a:softEdge rad="112500"/>
          </a:effectLst>
        </p:spPr>
      </p:pic>
      <p:sp>
        <p:nvSpPr>
          <p:cNvPr id="3" name="Title 1">
            <a:extLst>
              <a:ext uri="{FF2B5EF4-FFF2-40B4-BE49-F238E27FC236}">
                <a16:creationId xmlns:a16="http://schemas.microsoft.com/office/drawing/2014/main" id="{7DB8935A-C4F9-46C2-A064-314377B78518}"/>
              </a:ext>
            </a:extLst>
          </p:cNvPr>
          <p:cNvSpPr txBox="1">
            <a:spLocks/>
          </p:cNvSpPr>
          <p:nvPr/>
        </p:nvSpPr>
        <p:spPr>
          <a:xfrm>
            <a:off x="3613227" y="147163"/>
            <a:ext cx="4965543" cy="962500"/>
          </a:xfrm>
          <a:prstGeom prst="rect">
            <a:avLst/>
          </a:prstGeom>
          <a:solidFill>
            <a:schemeClr val="accent3">
              <a:lumMod val="20000"/>
              <a:lumOff val="80000"/>
            </a:schemeClr>
          </a:solidFill>
          <a:ln w="38100">
            <a:solidFill>
              <a:srgbClr val="4A5356"/>
            </a:solidFill>
          </a:ln>
        </p:spPr>
        <p:txBody>
          <a:bodyPr tIns="91440" bIns="73152" anchor="b" anchorCtr="0">
            <a:normAutofit fontScale="55000" lnSpcReduction="2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300"/>
              </a:spcAft>
              <a:buClrTx/>
              <a:buSzTx/>
              <a:buFontTx/>
              <a:buNone/>
              <a:tabLst/>
              <a:defRPr/>
            </a:pPr>
            <a:r>
              <a:rPr lang="en-US" sz="3400" b="1" dirty="0">
                <a:solidFill>
                  <a:srgbClr val="4A5356"/>
                </a:solidFill>
                <a:latin typeface="Gill Sans MT" panose="020B0502020104020203"/>
              </a:rPr>
              <a:t>Verified Attacks </a:t>
            </a:r>
          </a:p>
          <a:p>
            <a:pPr marL="0" marR="0" lvl="0" indent="0" algn="ctr" defTabSz="914400" rtl="0" eaLnBrk="1" fontAlgn="auto" latinLnBrk="0" hangingPunct="1">
              <a:lnSpc>
                <a:spcPct val="90000"/>
              </a:lnSpc>
              <a:spcBef>
                <a:spcPct val="0"/>
              </a:spcBef>
              <a:spcAft>
                <a:spcPts val="0"/>
              </a:spcAft>
              <a:buClrTx/>
              <a:buSzTx/>
              <a:buFontTx/>
              <a:buNone/>
              <a:tabLst/>
              <a:defRPr/>
            </a:pPr>
            <a:r>
              <a:rPr lang="en-US" sz="3400" dirty="0">
                <a:solidFill>
                  <a:srgbClr val="4A5356"/>
                </a:solidFill>
                <a:latin typeface="Gill Sans MT" panose="020B0502020104020203"/>
              </a:rPr>
              <a:t>on Healthcare Facilities  </a:t>
            </a:r>
          </a:p>
          <a:p>
            <a:pPr marL="0" marR="0" lvl="0" indent="0" algn="ctr" defTabSz="914400" rtl="0" eaLnBrk="1" fontAlgn="auto" latinLnBrk="0" hangingPunct="1">
              <a:lnSpc>
                <a:spcPct val="90000"/>
              </a:lnSpc>
              <a:spcBef>
                <a:spcPct val="0"/>
              </a:spcBef>
              <a:spcAft>
                <a:spcPts val="0"/>
              </a:spcAft>
              <a:buClrTx/>
              <a:buSzTx/>
              <a:buFontTx/>
              <a:buNone/>
              <a:tabLst/>
              <a:defRPr/>
            </a:pPr>
            <a:endParaRPr lang="en-US" sz="2600" dirty="0">
              <a:solidFill>
                <a:srgbClr val="4A5356"/>
              </a:solidFill>
              <a:latin typeface="Gill Sans MT" panose="020B0502020104020203"/>
            </a:endParaRPr>
          </a:p>
          <a:p>
            <a:pPr marL="0" marR="0" lvl="0" indent="0" algn="ctr" defTabSz="914400" rtl="0" eaLnBrk="1" fontAlgn="auto" latinLnBrk="0" hangingPunct="1">
              <a:lnSpc>
                <a:spcPct val="90000"/>
              </a:lnSpc>
              <a:spcBef>
                <a:spcPct val="0"/>
              </a:spcBef>
              <a:spcAft>
                <a:spcPts val="0"/>
              </a:spcAft>
              <a:buClrTx/>
              <a:buSzTx/>
              <a:buFontTx/>
              <a:buNone/>
              <a:tabLst/>
              <a:defRPr/>
            </a:pPr>
            <a:r>
              <a:rPr lang="en-US" sz="2600" i="1" dirty="0">
                <a:solidFill>
                  <a:srgbClr val="4A5356"/>
                </a:solidFill>
                <a:latin typeface="Gill Sans MT" panose="020B0502020104020203"/>
              </a:rPr>
              <a:t>March 2011 – December 2018</a:t>
            </a:r>
            <a:endParaRPr kumimoji="0" lang="en-US" sz="2800" b="1" i="1" u="none" strike="noStrike" kern="1200" cap="all" spc="200" normalizeH="0" baseline="0" noProof="0" dirty="0">
              <a:ln>
                <a:noFill/>
              </a:ln>
              <a:solidFill>
                <a:srgbClr val="4A5356"/>
              </a:solidFill>
              <a:effectLst/>
              <a:uLnTx/>
              <a:uFillTx/>
              <a:latin typeface="Gill Sans MT" panose="020B0502020104020203"/>
              <a:ea typeface="+mj-ea"/>
              <a:cs typeface="+mj-cs"/>
            </a:endParaRPr>
          </a:p>
        </p:txBody>
      </p:sp>
    </p:spTree>
    <p:extLst>
      <p:ext uri="{BB962C8B-B14F-4D97-AF65-F5344CB8AC3E}">
        <p14:creationId xmlns:p14="http://schemas.microsoft.com/office/powerpoint/2010/main" val="3502974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798C2A-D647-4B58-8AE8-C300F1520938}"/>
              </a:ext>
            </a:extLst>
          </p:cNvPr>
          <p:cNvSpPr>
            <a:spLocks noGrp="1"/>
          </p:cNvSpPr>
          <p:nvPr>
            <p:ph idx="1"/>
          </p:nvPr>
        </p:nvSpPr>
        <p:spPr/>
        <p:txBody>
          <a:bodyPr/>
          <a:lstStyle/>
          <a:p>
            <a:endParaRPr lang="en-US"/>
          </a:p>
        </p:txBody>
      </p:sp>
      <p:pic>
        <p:nvPicPr>
          <p:cNvPr id="4" name="Picture 3" descr="https://news.bbcimg.co.uk/news/special/2017/newsspec_17978/img/iraq_syria_control_jan2015_jan2018_976-nc.png">
            <a:extLst>
              <a:ext uri="{FF2B5EF4-FFF2-40B4-BE49-F238E27FC236}">
                <a16:creationId xmlns:a16="http://schemas.microsoft.com/office/drawing/2014/main" id="{9FE58EA6-2DD2-4822-8ACF-427CA07ED368}"/>
              </a:ext>
            </a:extLst>
          </p:cNvPr>
          <p:cNvPicPr/>
          <p:nvPr/>
        </p:nvPicPr>
        <p:blipFill rotWithShape="1">
          <a:blip r:embed="rId3" cstate="print">
            <a:extLst>
              <a:ext uri="{28A0092B-C50C-407E-A947-70E740481C1C}">
                <a14:useLocalDpi xmlns:a14="http://schemas.microsoft.com/office/drawing/2010/main" val="0"/>
              </a:ext>
            </a:extLst>
          </a:blip>
          <a:srcRect t="7134"/>
          <a:stretch/>
        </p:blipFill>
        <p:spPr bwMode="auto">
          <a:xfrm>
            <a:off x="1568515" y="1240177"/>
            <a:ext cx="9054969" cy="5389223"/>
          </a:xfrm>
          <a:prstGeom prst="rect">
            <a:avLst/>
          </a:prstGeom>
          <a:noFill/>
          <a:ln>
            <a:noFill/>
          </a:ln>
        </p:spPr>
      </p:pic>
      <p:sp>
        <p:nvSpPr>
          <p:cNvPr id="5" name="Title 1">
            <a:extLst>
              <a:ext uri="{FF2B5EF4-FFF2-40B4-BE49-F238E27FC236}">
                <a16:creationId xmlns:a16="http://schemas.microsoft.com/office/drawing/2014/main" id="{3FD5CCBB-58AF-469E-9C34-DC5525B66D30}"/>
              </a:ext>
            </a:extLst>
          </p:cNvPr>
          <p:cNvSpPr txBox="1">
            <a:spLocks/>
          </p:cNvSpPr>
          <p:nvPr/>
        </p:nvSpPr>
        <p:spPr>
          <a:xfrm>
            <a:off x="3622078" y="152401"/>
            <a:ext cx="4947842" cy="965572"/>
          </a:xfrm>
          <a:prstGeom prst="rect">
            <a:avLst/>
          </a:prstGeom>
          <a:solidFill>
            <a:schemeClr val="accent3">
              <a:lumMod val="20000"/>
              <a:lumOff val="80000"/>
            </a:schemeClr>
          </a:solidFill>
          <a:ln w="38100">
            <a:solidFill>
              <a:srgbClr val="4A5356"/>
            </a:solidFill>
          </a:ln>
        </p:spPr>
        <p:txBody>
          <a:bodyPr tIns="91440" bIns="73152" anchor="b" anchorCtr="0">
            <a:normAutofit fontScale="62500" lnSpcReduction="2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300"/>
              </a:spcAft>
              <a:buClrTx/>
              <a:buSzTx/>
              <a:buFontTx/>
              <a:buNone/>
              <a:tabLst/>
              <a:defRPr/>
            </a:pPr>
            <a:r>
              <a:rPr lang="en-US" sz="3400" b="1" dirty="0">
                <a:solidFill>
                  <a:srgbClr val="4A5356"/>
                </a:solidFill>
                <a:latin typeface="Gill Sans MT" panose="020B0502020104020203"/>
              </a:rPr>
              <a:t>Territory Held By </a:t>
            </a:r>
            <a:r>
              <a:rPr lang="en-US" sz="3400" b="1" i="1" dirty="0">
                <a:solidFill>
                  <a:srgbClr val="4A5356"/>
                </a:solidFill>
                <a:latin typeface="Gill Sans MT" panose="020B0502020104020203"/>
              </a:rPr>
              <a:t>Daesh</a:t>
            </a:r>
          </a:p>
          <a:p>
            <a:pPr marL="0" marR="0" lvl="0" indent="0" algn="ctr" defTabSz="914400" rtl="0" eaLnBrk="1" fontAlgn="auto" latinLnBrk="0" hangingPunct="1">
              <a:lnSpc>
                <a:spcPct val="90000"/>
              </a:lnSpc>
              <a:spcBef>
                <a:spcPct val="0"/>
              </a:spcBef>
              <a:spcAft>
                <a:spcPts val="0"/>
              </a:spcAft>
              <a:buClrTx/>
              <a:buSzTx/>
              <a:buFontTx/>
              <a:buNone/>
              <a:tabLst/>
              <a:defRPr/>
            </a:pPr>
            <a:endParaRPr lang="en-US" sz="2600" cap="small" dirty="0">
              <a:solidFill>
                <a:srgbClr val="4A5356"/>
              </a:solidFill>
              <a:latin typeface="Gill Sans MT" panose="020B0502020104020203"/>
            </a:endParaRPr>
          </a:p>
          <a:p>
            <a:pPr marL="0" marR="0" lvl="0" indent="0" algn="ctr" defTabSz="914400" rtl="0" eaLnBrk="1" fontAlgn="auto" latinLnBrk="0" hangingPunct="1">
              <a:lnSpc>
                <a:spcPct val="90000"/>
              </a:lnSpc>
              <a:spcBef>
                <a:spcPct val="0"/>
              </a:spcBef>
              <a:spcAft>
                <a:spcPts val="0"/>
              </a:spcAft>
              <a:buClrTx/>
              <a:buSzTx/>
              <a:buFontTx/>
              <a:buNone/>
              <a:tabLst/>
              <a:defRPr/>
            </a:pPr>
            <a:r>
              <a:rPr lang="en-US" sz="2600" i="1" cap="small" dirty="0">
                <a:solidFill>
                  <a:srgbClr val="4A5356"/>
                </a:solidFill>
                <a:latin typeface="Gill Sans MT" panose="020B0502020104020203"/>
              </a:rPr>
              <a:t>January 2015 vs. January 2018</a:t>
            </a:r>
            <a:endParaRPr kumimoji="0" lang="en-US" sz="2800" b="1" i="1" u="none" strike="noStrike" kern="1200" cap="small" spc="200" normalizeH="0" noProof="0" dirty="0">
              <a:ln>
                <a:noFill/>
              </a:ln>
              <a:solidFill>
                <a:srgbClr val="4A5356"/>
              </a:solidFill>
              <a:effectLst/>
              <a:uLnTx/>
              <a:uFillTx/>
              <a:latin typeface="Gill Sans MT" panose="020B0502020104020203"/>
              <a:ea typeface="+mj-ea"/>
              <a:cs typeface="+mj-cs"/>
            </a:endParaRPr>
          </a:p>
        </p:txBody>
      </p:sp>
    </p:spTree>
    <p:extLst>
      <p:ext uri="{BB962C8B-B14F-4D97-AF65-F5344CB8AC3E}">
        <p14:creationId xmlns:p14="http://schemas.microsoft.com/office/powerpoint/2010/main" val="8339280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933EE-DB16-4907-8864-AEB4C79699EF}"/>
              </a:ext>
            </a:extLst>
          </p:cNvPr>
          <p:cNvSpPr>
            <a:spLocks noGrp="1"/>
          </p:cNvSpPr>
          <p:nvPr>
            <p:ph type="title"/>
          </p:nvPr>
        </p:nvSpPr>
        <p:spPr>
          <a:xfrm>
            <a:off x="2231136" y="970407"/>
            <a:ext cx="7729728" cy="1188720"/>
          </a:xfrm>
          <a:solidFill>
            <a:schemeClr val="accent3">
              <a:lumMod val="20000"/>
              <a:lumOff val="80000"/>
            </a:schemeClr>
          </a:solidFill>
        </p:spPr>
        <p:txBody>
          <a:bodyPr/>
          <a:lstStyle/>
          <a:p>
            <a:r>
              <a:rPr lang="en-US" dirty="0"/>
              <a:t>Challenges &amp; Limitations</a:t>
            </a:r>
          </a:p>
        </p:txBody>
      </p:sp>
      <p:sp>
        <p:nvSpPr>
          <p:cNvPr id="3" name="Content Placeholder 2">
            <a:extLst>
              <a:ext uri="{FF2B5EF4-FFF2-40B4-BE49-F238E27FC236}">
                <a16:creationId xmlns:a16="http://schemas.microsoft.com/office/drawing/2014/main" id="{8A9AC786-8941-4B6A-BB00-C5361FF79520}"/>
              </a:ext>
            </a:extLst>
          </p:cNvPr>
          <p:cNvSpPr>
            <a:spLocks noGrp="1"/>
          </p:cNvSpPr>
          <p:nvPr>
            <p:ph idx="1"/>
          </p:nvPr>
        </p:nvSpPr>
        <p:spPr>
          <a:xfrm>
            <a:off x="1282700" y="2308860"/>
            <a:ext cx="9740900" cy="4549140"/>
          </a:xfrm>
        </p:spPr>
        <p:txBody>
          <a:bodyPr>
            <a:normAutofit/>
          </a:bodyPr>
          <a:lstStyle/>
          <a:p>
            <a:r>
              <a:rPr lang="en-US" sz="2800" dirty="0"/>
              <a:t>Not all cases of measles present to a clinical setting</a:t>
            </a:r>
          </a:p>
          <a:p>
            <a:r>
              <a:rPr lang="en-US" sz="2800" dirty="0"/>
              <a:t>“Attacks” limited to attacks on facilities</a:t>
            </a:r>
          </a:p>
          <a:p>
            <a:r>
              <a:rPr lang="en-US" sz="2800" dirty="0"/>
              <a:t>No assessment of sensitivity of clinical findings</a:t>
            </a:r>
          </a:p>
          <a:p>
            <a:r>
              <a:rPr lang="en-US" sz="2800" dirty="0"/>
              <a:t>Difficult to disentangle other effects of conflict on public health</a:t>
            </a:r>
          </a:p>
          <a:p>
            <a:r>
              <a:rPr lang="en-US" sz="2800" dirty="0"/>
              <a:t>Impact of conflict on integrity of data collection</a:t>
            </a:r>
          </a:p>
          <a:p>
            <a:r>
              <a:rPr lang="en-US" sz="2800" dirty="0"/>
              <a:t>Limited access to many regions</a:t>
            </a:r>
          </a:p>
          <a:p>
            <a:r>
              <a:rPr lang="en-US" sz="2800" dirty="0"/>
              <a:t>Dynamic population</a:t>
            </a:r>
          </a:p>
          <a:p>
            <a:endParaRPr lang="en-US" sz="2800" dirty="0"/>
          </a:p>
        </p:txBody>
      </p:sp>
    </p:spTree>
    <p:extLst>
      <p:ext uri="{BB962C8B-B14F-4D97-AF65-F5344CB8AC3E}">
        <p14:creationId xmlns:p14="http://schemas.microsoft.com/office/powerpoint/2010/main" val="39288607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FE659-914F-43A3-8974-50D524FD06DB}"/>
              </a:ext>
            </a:extLst>
          </p:cNvPr>
          <p:cNvSpPr>
            <a:spLocks noGrp="1"/>
          </p:cNvSpPr>
          <p:nvPr>
            <p:ph type="title"/>
          </p:nvPr>
        </p:nvSpPr>
        <p:spPr>
          <a:solidFill>
            <a:schemeClr val="accent4">
              <a:lumMod val="20000"/>
              <a:lumOff val="80000"/>
            </a:schemeClr>
          </a:solidFill>
        </p:spPr>
        <p:txBody>
          <a:bodyPr/>
          <a:lstStyle/>
          <a:p>
            <a:r>
              <a:rPr lang="en-US" dirty="0"/>
              <a:t>Strengths</a:t>
            </a:r>
          </a:p>
        </p:txBody>
      </p:sp>
      <p:sp>
        <p:nvSpPr>
          <p:cNvPr id="3" name="Content Placeholder 2">
            <a:extLst>
              <a:ext uri="{FF2B5EF4-FFF2-40B4-BE49-F238E27FC236}">
                <a16:creationId xmlns:a16="http://schemas.microsoft.com/office/drawing/2014/main" id="{9A07CC80-6F22-415F-8430-1F7D19FDA0C3}"/>
              </a:ext>
            </a:extLst>
          </p:cNvPr>
          <p:cNvSpPr>
            <a:spLocks noGrp="1"/>
          </p:cNvSpPr>
          <p:nvPr>
            <p:ph idx="1"/>
          </p:nvPr>
        </p:nvSpPr>
        <p:spPr>
          <a:xfrm>
            <a:off x="2231136" y="2466213"/>
            <a:ext cx="8227314" cy="3427095"/>
          </a:xfrm>
        </p:spPr>
        <p:txBody>
          <a:bodyPr>
            <a:normAutofit/>
          </a:bodyPr>
          <a:lstStyle/>
          <a:p>
            <a:r>
              <a:rPr lang="en-US" sz="2400" b="1" dirty="0"/>
              <a:t>Unique</a:t>
            </a:r>
            <a:r>
              <a:rPr lang="en-US" sz="2400" dirty="0"/>
              <a:t>: </a:t>
            </a:r>
          </a:p>
          <a:p>
            <a:pPr lvl="1"/>
            <a:r>
              <a:rPr lang="en-US" sz="2000" dirty="0"/>
              <a:t>No published literature that incorporates such rich data across all of these years of the conflict</a:t>
            </a:r>
          </a:p>
          <a:p>
            <a:pPr lvl="1"/>
            <a:r>
              <a:rPr lang="en-US" sz="2000" dirty="0"/>
              <a:t>One of the best documented conflicts in human history</a:t>
            </a:r>
          </a:p>
          <a:p>
            <a:pPr lvl="1"/>
            <a:r>
              <a:rPr lang="en-US" sz="2000" dirty="0"/>
              <a:t>Potential to contribute to models for surveillance and research in conflict </a:t>
            </a:r>
          </a:p>
          <a:p>
            <a:r>
              <a:rPr lang="en-US" sz="2400" b="1" dirty="0"/>
              <a:t>Necessary</a:t>
            </a:r>
            <a:r>
              <a:rPr lang="en-US" sz="2400" dirty="0"/>
              <a:t>:</a:t>
            </a:r>
          </a:p>
          <a:p>
            <a:pPr lvl="1"/>
            <a:r>
              <a:rPr lang="en-US" sz="2000" dirty="0"/>
              <a:t>Potential Implications</a:t>
            </a:r>
          </a:p>
          <a:p>
            <a:endParaRPr lang="en-US" sz="2400" dirty="0"/>
          </a:p>
        </p:txBody>
      </p:sp>
    </p:spTree>
    <p:extLst>
      <p:ext uri="{BB962C8B-B14F-4D97-AF65-F5344CB8AC3E}">
        <p14:creationId xmlns:p14="http://schemas.microsoft.com/office/powerpoint/2010/main" val="79762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FD505-7B57-4139-A984-AEB31C7D6FE3}"/>
              </a:ext>
            </a:extLst>
          </p:cNvPr>
          <p:cNvSpPr>
            <a:spLocks noGrp="1"/>
          </p:cNvSpPr>
          <p:nvPr>
            <p:ph type="title"/>
          </p:nvPr>
        </p:nvSpPr>
        <p:spPr>
          <a:solidFill>
            <a:schemeClr val="accent4">
              <a:lumMod val="40000"/>
              <a:lumOff val="60000"/>
            </a:schemeClr>
          </a:solidFill>
        </p:spPr>
        <p:txBody>
          <a:bodyPr/>
          <a:lstStyle/>
          <a:p>
            <a:r>
              <a:rPr lang="en-US" dirty="0"/>
              <a:t>Potential Implications</a:t>
            </a:r>
          </a:p>
        </p:txBody>
      </p:sp>
      <p:sp>
        <p:nvSpPr>
          <p:cNvPr id="3" name="Content Placeholder 2">
            <a:extLst>
              <a:ext uri="{FF2B5EF4-FFF2-40B4-BE49-F238E27FC236}">
                <a16:creationId xmlns:a16="http://schemas.microsoft.com/office/drawing/2014/main" id="{D6B20B20-F757-4836-8982-AE8A286B2627}"/>
              </a:ext>
            </a:extLst>
          </p:cNvPr>
          <p:cNvSpPr>
            <a:spLocks noGrp="1"/>
          </p:cNvSpPr>
          <p:nvPr>
            <p:ph idx="1"/>
          </p:nvPr>
        </p:nvSpPr>
        <p:spPr>
          <a:xfrm>
            <a:off x="2148586" y="2314194"/>
            <a:ext cx="8043164" cy="4359656"/>
          </a:xfrm>
        </p:spPr>
        <p:txBody>
          <a:bodyPr>
            <a:normAutofit fontScale="92500" lnSpcReduction="20000"/>
          </a:bodyPr>
          <a:lstStyle/>
          <a:p>
            <a:r>
              <a:rPr lang="en-US" sz="2600" b="1" dirty="0"/>
              <a:t>Hypothesis Generation</a:t>
            </a:r>
          </a:p>
          <a:p>
            <a:pPr lvl="1"/>
            <a:r>
              <a:rPr lang="en-US" sz="1800" dirty="0"/>
              <a:t>Associations between attacks on healthcare or other major milestones of the conflict and infectious disease trends can guide us to target future research </a:t>
            </a:r>
          </a:p>
          <a:p>
            <a:r>
              <a:rPr lang="en-US" sz="2600" b="1" dirty="0"/>
              <a:t>Programmatic Guidance</a:t>
            </a:r>
          </a:p>
          <a:p>
            <a:pPr lvl="1"/>
            <a:r>
              <a:rPr lang="en-US" sz="1800" dirty="0"/>
              <a:t>Building our understanding of potential impacts on infectious diseases can help us preemptively respond in future crises</a:t>
            </a:r>
          </a:p>
          <a:p>
            <a:pPr lvl="1"/>
            <a:r>
              <a:rPr lang="en-US" sz="1800" dirty="0"/>
              <a:t>Understanding regional vulnerability to vaccine preventable diseases or waterborne illnesses can help inform future vaccination campaigns or sanitation projects</a:t>
            </a:r>
          </a:p>
          <a:p>
            <a:r>
              <a:rPr lang="en-US" sz="2600" b="1" dirty="0"/>
              <a:t>Advocacy</a:t>
            </a:r>
          </a:p>
          <a:p>
            <a:pPr lvl="1"/>
            <a:r>
              <a:rPr lang="en-US" sz="1800" dirty="0"/>
              <a:t>Documenting public health effects of conflict is critical for accountability</a:t>
            </a:r>
          </a:p>
          <a:p>
            <a:pPr lvl="1"/>
            <a:r>
              <a:rPr lang="en-US" sz="1800" dirty="0"/>
              <a:t>Maintain awareness of the broader and long-term impact that war and war crimes can have</a:t>
            </a:r>
          </a:p>
          <a:p>
            <a:pPr lvl="1"/>
            <a:r>
              <a:rPr lang="en-US" sz="1800" dirty="0"/>
              <a:t>Empower local NGOs and support their crucial efforts</a:t>
            </a:r>
          </a:p>
          <a:p>
            <a:pPr lvl="1"/>
            <a:endParaRPr lang="en-US" sz="1800" dirty="0"/>
          </a:p>
          <a:p>
            <a:endParaRPr lang="en-US" sz="2000" dirty="0"/>
          </a:p>
        </p:txBody>
      </p:sp>
    </p:spTree>
    <p:extLst>
      <p:ext uri="{BB962C8B-B14F-4D97-AF65-F5344CB8AC3E}">
        <p14:creationId xmlns:p14="http://schemas.microsoft.com/office/powerpoint/2010/main" val="1703305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fade">
                                      <p:cBhvr>
                                        <p:cTn id="3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8EC7-BF6C-4163-B622-6C71FDBBCE24}"/>
              </a:ext>
            </a:extLst>
          </p:cNvPr>
          <p:cNvSpPr>
            <a:spLocks noGrp="1"/>
          </p:cNvSpPr>
          <p:nvPr>
            <p:ph type="title"/>
          </p:nvPr>
        </p:nvSpPr>
        <p:spPr>
          <a:xfrm>
            <a:off x="2231136" y="256032"/>
            <a:ext cx="7729728" cy="1188720"/>
          </a:xfrm>
        </p:spPr>
        <p:txBody>
          <a:bodyPr/>
          <a:lstStyle/>
          <a:p>
            <a:r>
              <a:rPr lang="en-US" dirty="0"/>
              <a:t>The Conflict in Syria</a:t>
            </a:r>
          </a:p>
        </p:txBody>
      </p:sp>
      <p:graphicFrame>
        <p:nvGraphicFramePr>
          <p:cNvPr id="6" name="Table 5">
            <a:extLst>
              <a:ext uri="{FF2B5EF4-FFF2-40B4-BE49-F238E27FC236}">
                <a16:creationId xmlns:a16="http://schemas.microsoft.com/office/drawing/2014/main" id="{765F080B-DB35-4444-BC67-B296DA0721B4}"/>
              </a:ext>
            </a:extLst>
          </p:cNvPr>
          <p:cNvGraphicFramePr>
            <a:graphicFrameLocks noGrp="1"/>
          </p:cNvGraphicFramePr>
          <p:nvPr>
            <p:extLst>
              <p:ext uri="{D42A27DB-BD31-4B8C-83A1-F6EECF244321}">
                <p14:modId xmlns:p14="http://schemas.microsoft.com/office/powerpoint/2010/main" val="1949081436"/>
              </p:ext>
            </p:extLst>
          </p:nvPr>
        </p:nvGraphicFramePr>
        <p:xfrm>
          <a:off x="868362" y="1736936"/>
          <a:ext cx="10625370" cy="4731037"/>
        </p:xfrm>
        <a:graphic>
          <a:graphicData uri="http://schemas.openxmlformats.org/drawingml/2006/table">
            <a:tbl>
              <a:tblPr firstRow="1" bandRow="1">
                <a:tableStyleId>{8A107856-5554-42FB-B03E-39F5DBC370BA}</a:tableStyleId>
              </a:tblPr>
              <a:tblGrid>
                <a:gridCol w="10625370">
                  <a:extLst>
                    <a:ext uri="{9D8B030D-6E8A-4147-A177-3AD203B41FA5}">
                      <a16:colId xmlns:a16="http://schemas.microsoft.com/office/drawing/2014/main" val="3629346422"/>
                    </a:ext>
                  </a:extLst>
                </a:gridCol>
              </a:tblGrid>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March – July 2011:</a:t>
                      </a:r>
                      <a:r>
                        <a:rPr lang="en-US" sz="1800" b="0" dirty="0"/>
                        <a:t> Anti-government protests began in the context of the Arab Spring</a:t>
                      </a:r>
                    </a:p>
                  </a:txBody>
                  <a:tcPr/>
                </a:tc>
                <a:extLst>
                  <a:ext uri="{0D108BD9-81ED-4DB2-BD59-A6C34878D82A}">
                    <a16:rowId xmlns:a16="http://schemas.microsoft.com/office/drawing/2014/main" val="193314258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July 2011 – April 2012: </a:t>
                      </a:r>
                      <a:r>
                        <a:rPr lang="en-US" sz="1800" b="0" dirty="0"/>
                        <a:t>Initial armed insurgency</a:t>
                      </a:r>
                    </a:p>
                  </a:txBody>
                  <a:tcPr/>
                </a:tc>
                <a:extLst>
                  <a:ext uri="{0D108BD9-81ED-4DB2-BD59-A6C34878D82A}">
                    <a16:rowId xmlns:a16="http://schemas.microsoft.com/office/drawing/2014/main" val="1781010641"/>
                  </a:ext>
                </a:extLst>
              </a:tr>
              <a:tr h="4467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June 2012 – December 2013: </a:t>
                      </a:r>
                      <a:r>
                        <a:rPr lang="en-US" sz="1800" dirty="0"/>
                        <a:t>Escalation of conflict</a:t>
                      </a:r>
                    </a:p>
                  </a:txBody>
                  <a:tcPr/>
                </a:tc>
                <a:extLst>
                  <a:ext uri="{0D108BD9-81ED-4DB2-BD59-A6C34878D82A}">
                    <a16:rowId xmlns:a16="http://schemas.microsoft.com/office/drawing/2014/main" val="2843082011"/>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dirty="0"/>
                    </a:p>
                  </a:txBody>
                  <a:tcPr/>
                </a:tc>
                <a:extLst>
                  <a:ext uri="{0D108BD9-81ED-4DB2-BD59-A6C34878D82A}">
                    <a16:rowId xmlns:a16="http://schemas.microsoft.com/office/drawing/2014/main" val="3347425005"/>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lnB w="28575" cap="flat" cmpd="sng" algn="ctr">
                      <a:solidFill>
                        <a:schemeClr val="tx1"/>
                      </a:solidFill>
                      <a:prstDash val="dot"/>
                      <a:round/>
                      <a:headEnd type="none" w="med" len="med"/>
                      <a:tailEnd type="none" w="med" len="med"/>
                    </a:lnB>
                  </a:tcPr>
                </a:tc>
                <a:extLst>
                  <a:ext uri="{0D108BD9-81ED-4DB2-BD59-A6C34878D82A}">
                    <a16:rowId xmlns:a16="http://schemas.microsoft.com/office/drawing/2014/main" val="510536596"/>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p>
                  </a:txBody>
                  <a:tcPr>
                    <a:lnT w="28575" cap="flat" cmpd="sng" algn="ctr">
                      <a:solidFill>
                        <a:schemeClr val="tx1"/>
                      </a:solidFill>
                      <a:prstDash val="dot"/>
                      <a:round/>
                      <a:headEnd type="none" w="med" len="med"/>
                      <a:tailEnd type="none" w="med" len="med"/>
                    </a:lnT>
                  </a:tcPr>
                </a:tc>
                <a:extLst>
                  <a:ext uri="{0D108BD9-81ED-4DB2-BD59-A6C34878D82A}">
                    <a16:rowId xmlns:a16="http://schemas.microsoft.com/office/drawing/2014/main" val="3011044607"/>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386597280"/>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dirty="0"/>
                    </a:p>
                  </a:txBody>
                  <a:tcPr/>
                </a:tc>
                <a:extLst>
                  <a:ext uri="{0D108BD9-81ED-4DB2-BD59-A6C34878D82A}">
                    <a16:rowId xmlns:a16="http://schemas.microsoft.com/office/drawing/2014/main" val="304599667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p>
                  </a:txBody>
                  <a:tcPr/>
                </a:tc>
                <a:extLst>
                  <a:ext uri="{0D108BD9-81ED-4DB2-BD59-A6C34878D82A}">
                    <a16:rowId xmlns:a16="http://schemas.microsoft.com/office/drawing/2014/main" val="2213089434"/>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21269266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2939375185"/>
                  </a:ext>
                </a:extLst>
              </a:tr>
            </a:tbl>
          </a:graphicData>
        </a:graphic>
      </p:graphicFrame>
      <p:sp>
        <p:nvSpPr>
          <p:cNvPr id="7" name="Arrow: Down 6">
            <a:extLst>
              <a:ext uri="{FF2B5EF4-FFF2-40B4-BE49-F238E27FC236}">
                <a16:creationId xmlns:a16="http://schemas.microsoft.com/office/drawing/2014/main" id="{127C4FE6-6223-40D7-8890-4FC5B7CF63C2}"/>
              </a:ext>
            </a:extLst>
          </p:cNvPr>
          <p:cNvSpPr/>
          <p:nvPr/>
        </p:nvSpPr>
        <p:spPr>
          <a:xfrm>
            <a:off x="274320" y="1736935"/>
            <a:ext cx="452511" cy="4731037"/>
          </a:xfrm>
          <a:prstGeom prst="downArrow">
            <a:avLst/>
          </a:prstGeom>
          <a:gradFill>
            <a:gsLst>
              <a:gs pos="50000">
                <a:schemeClr val="accent1">
                  <a:lumMod val="60000"/>
                  <a:lumOff val="40000"/>
                </a:schemeClr>
              </a:gs>
              <a:gs pos="0">
                <a:schemeClr val="accent1">
                  <a:lumMod val="20000"/>
                  <a:lumOff val="80000"/>
                </a:schemeClr>
              </a:gs>
              <a:gs pos="100000">
                <a:schemeClr val="accent1">
                  <a:tint val="82000"/>
                  <a:satMod val="109000"/>
                  <a:lumMod val="103000"/>
                </a:schemeClr>
              </a:gs>
            </a:gsLs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960317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E57C6-94C7-4FB8-A8FE-02BFBF3CA7CA}"/>
              </a:ext>
            </a:extLst>
          </p:cNvPr>
          <p:cNvSpPr>
            <a:spLocks noGrp="1"/>
          </p:cNvSpPr>
          <p:nvPr>
            <p:ph type="title"/>
          </p:nvPr>
        </p:nvSpPr>
        <p:spPr>
          <a:xfrm>
            <a:off x="216835" y="339436"/>
            <a:ext cx="3996438" cy="869977"/>
          </a:xfrm>
        </p:spPr>
        <p:txBody>
          <a:bodyPr>
            <a:normAutofit/>
          </a:bodyPr>
          <a:lstStyle/>
          <a:p>
            <a:r>
              <a:rPr lang="en-US" dirty="0"/>
              <a:t>Special Thanks</a:t>
            </a:r>
          </a:p>
        </p:txBody>
      </p:sp>
      <p:pic>
        <p:nvPicPr>
          <p:cNvPr id="12" name="Content Placeholder 11">
            <a:extLst>
              <a:ext uri="{FF2B5EF4-FFF2-40B4-BE49-F238E27FC236}">
                <a16:creationId xmlns:a16="http://schemas.microsoft.com/office/drawing/2014/main" id="{86A7DBA7-EF32-4690-A86F-AC7D92259450}"/>
              </a:ext>
            </a:extLst>
          </p:cNvPr>
          <p:cNvPicPr>
            <a:picLocks noGrp="1" noChangeAspect="1"/>
          </p:cNvPicPr>
          <p:nvPr>
            <p:ph idx="1"/>
          </p:nvPr>
        </p:nvPicPr>
        <p:blipFill rotWithShape="1">
          <a:blip r:embed="rId3"/>
          <a:srcRect l="2847" t="10367" b="39209"/>
          <a:stretch/>
        </p:blipFill>
        <p:spPr>
          <a:xfrm>
            <a:off x="270762" y="4209973"/>
            <a:ext cx="5694128" cy="2216433"/>
          </a:xfrm>
        </p:spPr>
      </p:pic>
      <p:pic>
        <p:nvPicPr>
          <p:cNvPr id="7" name="Picture 6">
            <a:extLst>
              <a:ext uri="{FF2B5EF4-FFF2-40B4-BE49-F238E27FC236}">
                <a16:creationId xmlns:a16="http://schemas.microsoft.com/office/drawing/2014/main" id="{FC852F21-FCFF-4A00-9A56-39E8F9DEDC07}"/>
              </a:ext>
            </a:extLst>
          </p:cNvPr>
          <p:cNvPicPr>
            <a:picLocks noChangeAspect="1"/>
          </p:cNvPicPr>
          <p:nvPr/>
        </p:nvPicPr>
        <p:blipFill rotWithShape="1">
          <a:blip r:embed="rId4"/>
          <a:srcRect l="1518" t="13391" r="8606" b="7240"/>
          <a:stretch/>
        </p:blipFill>
        <p:spPr>
          <a:xfrm>
            <a:off x="234005" y="1572316"/>
            <a:ext cx="2210465" cy="2280469"/>
          </a:xfrm>
          <a:prstGeom prst="rect">
            <a:avLst/>
          </a:prstGeom>
          <a:ln w="31750" cap="sq">
            <a:solidFill>
              <a:srgbClr val="FFFFFF"/>
            </a:solidFill>
            <a:miter lim="800000"/>
          </a:ln>
        </p:spPr>
      </p:pic>
      <p:pic>
        <p:nvPicPr>
          <p:cNvPr id="10" name="Content Placeholder 4">
            <a:extLst>
              <a:ext uri="{FF2B5EF4-FFF2-40B4-BE49-F238E27FC236}">
                <a16:creationId xmlns:a16="http://schemas.microsoft.com/office/drawing/2014/main" id="{5AEE15B5-093A-4D6A-A29F-693D5DD7C5CC}"/>
              </a:ext>
            </a:extLst>
          </p:cNvPr>
          <p:cNvPicPr>
            <a:picLocks noChangeAspect="1"/>
          </p:cNvPicPr>
          <p:nvPr/>
        </p:nvPicPr>
        <p:blipFill rotWithShape="1">
          <a:blip r:embed="rId5"/>
          <a:srcRect t="22856" r="-2" b="20917"/>
          <a:stretch/>
        </p:blipFill>
        <p:spPr>
          <a:xfrm>
            <a:off x="6066304" y="4208408"/>
            <a:ext cx="5905611" cy="2216433"/>
          </a:xfrm>
          <a:prstGeom prst="rect">
            <a:avLst/>
          </a:prstGeom>
          <a:ln w="31750" cap="sq">
            <a:solidFill>
              <a:srgbClr val="FFFFFF"/>
            </a:solidFill>
            <a:miter lim="800000"/>
          </a:ln>
        </p:spPr>
      </p:pic>
      <p:pic>
        <p:nvPicPr>
          <p:cNvPr id="9" name="Picture 8">
            <a:extLst>
              <a:ext uri="{FF2B5EF4-FFF2-40B4-BE49-F238E27FC236}">
                <a16:creationId xmlns:a16="http://schemas.microsoft.com/office/drawing/2014/main" id="{56E34F5F-C4FE-4621-A380-789A9D3FED4C}"/>
              </a:ext>
            </a:extLst>
          </p:cNvPr>
          <p:cNvPicPr>
            <a:picLocks noChangeAspect="1"/>
          </p:cNvPicPr>
          <p:nvPr/>
        </p:nvPicPr>
        <p:blipFill rotWithShape="1">
          <a:blip r:embed="rId6"/>
          <a:srcRect l="1" t="7206" r="1" b="21141"/>
          <a:stretch/>
        </p:blipFill>
        <p:spPr>
          <a:xfrm>
            <a:off x="2500795" y="1572318"/>
            <a:ext cx="2412788" cy="2274752"/>
          </a:xfrm>
          <a:prstGeom prst="rect">
            <a:avLst/>
          </a:prstGeom>
          <a:ln w="31750" cap="sq">
            <a:solidFill>
              <a:srgbClr val="FFFFFF"/>
            </a:solidFill>
            <a:miter lim="800000"/>
          </a:ln>
        </p:spPr>
      </p:pic>
      <p:pic>
        <p:nvPicPr>
          <p:cNvPr id="21" name="Content Placeholder 4">
            <a:extLst>
              <a:ext uri="{FF2B5EF4-FFF2-40B4-BE49-F238E27FC236}">
                <a16:creationId xmlns:a16="http://schemas.microsoft.com/office/drawing/2014/main" id="{E4213359-5FDA-45A0-80D1-CC26CD52F36E}"/>
              </a:ext>
            </a:extLst>
          </p:cNvPr>
          <p:cNvPicPr>
            <a:picLocks noChangeAspect="1"/>
          </p:cNvPicPr>
          <p:nvPr/>
        </p:nvPicPr>
        <p:blipFill rotWithShape="1">
          <a:blip r:embed="rId7"/>
          <a:srcRect l="1" t="3732" r="1" b="16871"/>
          <a:stretch/>
        </p:blipFill>
        <p:spPr>
          <a:xfrm>
            <a:off x="4973311" y="1572317"/>
            <a:ext cx="2177445" cy="2274752"/>
          </a:xfrm>
          <a:prstGeom prst="rect">
            <a:avLst/>
          </a:prstGeom>
          <a:ln w="31750" cap="sq">
            <a:solidFill>
              <a:srgbClr val="FFFFFF"/>
            </a:solidFill>
            <a:miter lim="800000"/>
          </a:ln>
        </p:spPr>
      </p:pic>
      <p:pic>
        <p:nvPicPr>
          <p:cNvPr id="16" name="Picture 15">
            <a:extLst>
              <a:ext uri="{FF2B5EF4-FFF2-40B4-BE49-F238E27FC236}">
                <a16:creationId xmlns:a16="http://schemas.microsoft.com/office/drawing/2014/main" id="{732D129B-4DE3-4572-94DA-7F4652C8D480}"/>
              </a:ext>
            </a:extLst>
          </p:cNvPr>
          <p:cNvPicPr>
            <a:picLocks noChangeAspect="1"/>
          </p:cNvPicPr>
          <p:nvPr/>
        </p:nvPicPr>
        <p:blipFill rotWithShape="1">
          <a:blip r:embed="rId8"/>
          <a:srcRect l="3146" t="20437" b="16805"/>
          <a:stretch/>
        </p:blipFill>
        <p:spPr>
          <a:xfrm>
            <a:off x="7253119" y="1572317"/>
            <a:ext cx="4680802" cy="2274752"/>
          </a:xfrm>
          <a:prstGeom prst="rect">
            <a:avLst/>
          </a:prstGeom>
        </p:spPr>
      </p:pic>
      <p:pic>
        <p:nvPicPr>
          <p:cNvPr id="19" name="Picture 18">
            <a:extLst>
              <a:ext uri="{FF2B5EF4-FFF2-40B4-BE49-F238E27FC236}">
                <a16:creationId xmlns:a16="http://schemas.microsoft.com/office/drawing/2014/main" id="{E1F9ECAF-8B1D-413E-B4D5-9090D88FEACF}"/>
              </a:ext>
            </a:extLst>
          </p:cNvPr>
          <p:cNvPicPr>
            <a:picLocks noChangeAspect="1"/>
          </p:cNvPicPr>
          <p:nvPr/>
        </p:nvPicPr>
        <p:blipFill>
          <a:blip r:embed="rId9"/>
          <a:stretch>
            <a:fillRect/>
          </a:stretch>
        </p:blipFill>
        <p:spPr>
          <a:xfrm>
            <a:off x="7900578" y="95395"/>
            <a:ext cx="1539992" cy="1358053"/>
          </a:xfrm>
          <a:prstGeom prst="rect">
            <a:avLst/>
          </a:prstGeom>
        </p:spPr>
      </p:pic>
      <p:pic>
        <p:nvPicPr>
          <p:cNvPr id="23" name="Picture 22">
            <a:extLst>
              <a:ext uri="{FF2B5EF4-FFF2-40B4-BE49-F238E27FC236}">
                <a16:creationId xmlns:a16="http://schemas.microsoft.com/office/drawing/2014/main" id="{66626667-3522-4C0A-8AA4-ED3D1A9578AB}"/>
              </a:ext>
            </a:extLst>
          </p:cNvPr>
          <p:cNvPicPr>
            <a:picLocks noChangeAspect="1"/>
          </p:cNvPicPr>
          <p:nvPr/>
        </p:nvPicPr>
        <p:blipFill>
          <a:blip r:embed="rId10"/>
          <a:stretch>
            <a:fillRect/>
          </a:stretch>
        </p:blipFill>
        <p:spPr>
          <a:xfrm>
            <a:off x="9552219" y="139193"/>
            <a:ext cx="2369019" cy="698237"/>
          </a:xfrm>
          <a:prstGeom prst="rect">
            <a:avLst/>
          </a:prstGeom>
        </p:spPr>
      </p:pic>
      <p:pic>
        <p:nvPicPr>
          <p:cNvPr id="25" name="Picture 24">
            <a:extLst>
              <a:ext uri="{FF2B5EF4-FFF2-40B4-BE49-F238E27FC236}">
                <a16:creationId xmlns:a16="http://schemas.microsoft.com/office/drawing/2014/main" id="{DA0BED28-3E42-4F47-8C99-B628566D86CC}"/>
              </a:ext>
            </a:extLst>
          </p:cNvPr>
          <p:cNvPicPr>
            <a:picLocks noChangeAspect="1"/>
          </p:cNvPicPr>
          <p:nvPr/>
        </p:nvPicPr>
        <p:blipFill>
          <a:blip r:embed="rId11"/>
          <a:stretch>
            <a:fillRect/>
          </a:stretch>
        </p:blipFill>
        <p:spPr>
          <a:xfrm>
            <a:off x="4360087" y="95397"/>
            <a:ext cx="2043547" cy="1358053"/>
          </a:xfrm>
          <a:prstGeom prst="rect">
            <a:avLst/>
          </a:prstGeom>
        </p:spPr>
      </p:pic>
      <p:sp>
        <p:nvSpPr>
          <p:cNvPr id="26" name="TextBox 25">
            <a:extLst>
              <a:ext uri="{FF2B5EF4-FFF2-40B4-BE49-F238E27FC236}">
                <a16:creationId xmlns:a16="http://schemas.microsoft.com/office/drawing/2014/main" id="{216F197D-4F2C-4F7D-990A-5A49245C7658}"/>
              </a:ext>
            </a:extLst>
          </p:cNvPr>
          <p:cNvSpPr txBox="1"/>
          <p:nvPr/>
        </p:nvSpPr>
        <p:spPr>
          <a:xfrm>
            <a:off x="350018" y="3845479"/>
            <a:ext cx="2015745" cy="369332"/>
          </a:xfrm>
          <a:prstGeom prst="rect">
            <a:avLst/>
          </a:prstGeom>
          <a:noFill/>
          <a:ln>
            <a:noFill/>
          </a:ln>
        </p:spPr>
        <p:txBody>
          <a:bodyPr wrap="square" rtlCol="0">
            <a:spAutoFit/>
          </a:bodyPr>
          <a:lstStyle/>
          <a:p>
            <a:r>
              <a:rPr lang="en-US" cap="small" dirty="0">
                <a:solidFill>
                  <a:schemeClr val="accent2">
                    <a:lumMod val="50000"/>
                  </a:schemeClr>
                </a:solidFill>
              </a:rPr>
              <a:t>Dr. Rohini </a:t>
            </a:r>
            <a:r>
              <a:rPr lang="en-US" cap="small" dirty="0" err="1">
                <a:solidFill>
                  <a:schemeClr val="accent2">
                    <a:lumMod val="50000"/>
                  </a:schemeClr>
                </a:solidFill>
              </a:rPr>
              <a:t>Haar</a:t>
            </a:r>
            <a:endParaRPr lang="en-US" cap="small" dirty="0">
              <a:solidFill>
                <a:schemeClr val="accent2">
                  <a:lumMod val="50000"/>
                </a:schemeClr>
              </a:solidFill>
            </a:endParaRPr>
          </a:p>
        </p:txBody>
      </p:sp>
      <p:sp>
        <p:nvSpPr>
          <p:cNvPr id="27" name="Rectangle 26">
            <a:extLst>
              <a:ext uri="{FF2B5EF4-FFF2-40B4-BE49-F238E27FC236}">
                <a16:creationId xmlns:a16="http://schemas.microsoft.com/office/drawing/2014/main" id="{CC23BCC1-AA2A-4144-98B4-87170128B6F2}"/>
              </a:ext>
            </a:extLst>
          </p:cNvPr>
          <p:cNvSpPr/>
          <p:nvPr/>
        </p:nvSpPr>
        <p:spPr>
          <a:xfrm>
            <a:off x="2524135" y="3845479"/>
            <a:ext cx="2282741" cy="369332"/>
          </a:xfrm>
          <a:prstGeom prst="rect">
            <a:avLst/>
          </a:prstGeom>
        </p:spPr>
        <p:txBody>
          <a:bodyPr wrap="none">
            <a:spAutoFit/>
          </a:bodyPr>
          <a:lstStyle/>
          <a:p>
            <a:r>
              <a:rPr lang="en-US" cap="small" dirty="0">
                <a:solidFill>
                  <a:schemeClr val="accent2">
                    <a:lumMod val="50000"/>
                  </a:schemeClr>
                </a:solidFill>
              </a:rPr>
              <a:t>Dr. Arthur </a:t>
            </a:r>
            <a:r>
              <a:rPr lang="en-US" cap="small" dirty="0" err="1">
                <a:solidFill>
                  <a:schemeClr val="accent2">
                    <a:lumMod val="50000"/>
                  </a:schemeClr>
                </a:solidFill>
              </a:rPr>
              <a:t>Reingold</a:t>
            </a:r>
            <a:endParaRPr lang="en-US" cap="small" dirty="0">
              <a:solidFill>
                <a:schemeClr val="accent2">
                  <a:lumMod val="50000"/>
                </a:schemeClr>
              </a:solidFill>
            </a:endParaRPr>
          </a:p>
        </p:txBody>
      </p:sp>
      <p:sp>
        <p:nvSpPr>
          <p:cNvPr id="28" name="Rectangle 27">
            <a:extLst>
              <a:ext uri="{FF2B5EF4-FFF2-40B4-BE49-F238E27FC236}">
                <a16:creationId xmlns:a16="http://schemas.microsoft.com/office/drawing/2014/main" id="{2342846A-A2EB-4BBC-8998-A32B78F60C9F}"/>
              </a:ext>
            </a:extLst>
          </p:cNvPr>
          <p:cNvSpPr/>
          <p:nvPr/>
        </p:nvSpPr>
        <p:spPr>
          <a:xfrm>
            <a:off x="5131682" y="3845479"/>
            <a:ext cx="1860702" cy="369332"/>
          </a:xfrm>
          <a:prstGeom prst="rect">
            <a:avLst/>
          </a:prstGeom>
        </p:spPr>
        <p:txBody>
          <a:bodyPr wrap="none">
            <a:spAutoFit/>
          </a:bodyPr>
          <a:lstStyle/>
          <a:p>
            <a:r>
              <a:rPr lang="en-US" cap="small" dirty="0">
                <a:solidFill>
                  <a:schemeClr val="accent2">
                    <a:lumMod val="50000"/>
                  </a:schemeClr>
                </a:solidFill>
              </a:rPr>
              <a:t>Dr. Ndola </a:t>
            </a:r>
            <a:r>
              <a:rPr lang="en-US" cap="small" dirty="0" err="1">
                <a:solidFill>
                  <a:schemeClr val="accent2">
                    <a:lumMod val="50000"/>
                  </a:schemeClr>
                </a:solidFill>
              </a:rPr>
              <a:t>Prata</a:t>
            </a:r>
            <a:endParaRPr lang="en-US" cap="small" dirty="0">
              <a:solidFill>
                <a:schemeClr val="accent2">
                  <a:lumMod val="50000"/>
                </a:schemeClr>
              </a:solidFill>
            </a:endParaRPr>
          </a:p>
        </p:txBody>
      </p:sp>
      <p:sp>
        <p:nvSpPr>
          <p:cNvPr id="29" name="Rectangle 28">
            <a:extLst>
              <a:ext uri="{FF2B5EF4-FFF2-40B4-BE49-F238E27FC236}">
                <a16:creationId xmlns:a16="http://schemas.microsoft.com/office/drawing/2014/main" id="{7A8C6815-91F1-40CC-9F61-DFEFE74C5556}"/>
              </a:ext>
            </a:extLst>
          </p:cNvPr>
          <p:cNvSpPr/>
          <p:nvPr/>
        </p:nvSpPr>
        <p:spPr>
          <a:xfrm>
            <a:off x="9140626" y="3831119"/>
            <a:ext cx="1133965" cy="369332"/>
          </a:xfrm>
          <a:prstGeom prst="rect">
            <a:avLst/>
          </a:prstGeom>
        </p:spPr>
        <p:txBody>
          <a:bodyPr wrap="none">
            <a:spAutoFit/>
          </a:bodyPr>
          <a:lstStyle/>
          <a:p>
            <a:r>
              <a:rPr lang="en-US" cap="small" dirty="0">
                <a:solidFill>
                  <a:schemeClr val="accent2">
                    <a:lumMod val="50000"/>
                  </a:schemeClr>
                </a:solidFill>
              </a:rPr>
              <a:t>My Family</a:t>
            </a:r>
          </a:p>
        </p:txBody>
      </p:sp>
      <p:sp>
        <p:nvSpPr>
          <p:cNvPr id="30" name="Rectangle 29">
            <a:extLst>
              <a:ext uri="{FF2B5EF4-FFF2-40B4-BE49-F238E27FC236}">
                <a16:creationId xmlns:a16="http://schemas.microsoft.com/office/drawing/2014/main" id="{17D3A485-FFD0-40AC-8EDE-6727CABFD673}"/>
              </a:ext>
            </a:extLst>
          </p:cNvPr>
          <p:cNvSpPr/>
          <p:nvPr/>
        </p:nvSpPr>
        <p:spPr>
          <a:xfrm>
            <a:off x="2420951" y="6440381"/>
            <a:ext cx="1268296" cy="369332"/>
          </a:xfrm>
          <a:prstGeom prst="rect">
            <a:avLst/>
          </a:prstGeom>
        </p:spPr>
        <p:txBody>
          <a:bodyPr wrap="none">
            <a:spAutoFit/>
          </a:bodyPr>
          <a:lstStyle/>
          <a:p>
            <a:r>
              <a:rPr lang="en-US" cap="small" dirty="0">
                <a:solidFill>
                  <a:schemeClr val="accent2">
                    <a:lumMod val="50000"/>
                  </a:schemeClr>
                </a:solidFill>
              </a:rPr>
              <a:t>My Friends</a:t>
            </a:r>
          </a:p>
        </p:txBody>
      </p:sp>
      <p:sp>
        <p:nvSpPr>
          <p:cNvPr id="31" name="Rectangle 30">
            <a:extLst>
              <a:ext uri="{FF2B5EF4-FFF2-40B4-BE49-F238E27FC236}">
                <a16:creationId xmlns:a16="http://schemas.microsoft.com/office/drawing/2014/main" id="{7DB1A6C8-107A-4225-82D5-A0304E21CCEF}"/>
              </a:ext>
            </a:extLst>
          </p:cNvPr>
          <p:cNvSpPr/>
          <p:nvPr/>
        </p:nvSpPr>
        <p:spPr>
          <a:xfrm>
            <a:off x="6777021" y="6440381"/>
            <a:ext cx="4484176" cy="369332"/>
          </a:xfrm>
          <a:prstGeom prst="rect">
            <a:avLst/>
          </a:prstGeom>
        </p:spPr>
        <p:txBody>
          <a:bodyPr wrap="none">
            <a:spAutoFit/>
          </a:bodyPr>
          <a:lstStyle/>
          <a:p>
            <a:r>
              <a:rPr lang="en-US" cap="small" dirty="0">
                <a:solidFill>
                  <a:schemeClr val="accent2">
                    <a:lumMod val="50000"/>
                  </a:schemeClr>
                </a:solidFill>
              </a:rPr>
              <a:t>The Unrecognized Heroes on the Ground</a:t>
            </a:r>
          </a:p>
        </p:txBody>
      </p:sp>
      <p:pic>
        <p:nvPicPr>
          <p:cNvPr id="18" name="Picture 17">
            <a:extLst>
              <a:ext uri="{FF2B5EF4-FFF2-40B4-BE49-F238E27FC236}">
                <a16:creationId xmlns:a16="http://schemas.microsoft.com/office/drawing/2014/main" id="{DCD43B9E-BAC0-467F-AC39-FB0FDC7D429D}"/>
              </a:ext>
            </a:extLst>
          </p:cNvPr>
          <p:cNvPicPr>
            <a:picLocks noChangeAspect="1"/>
          </p:cNvPicPr>
          <p:nvPr/>
        </p:nvPicPr>
        <p:blipFill>
          <a:blip r:embed="rId12"/>
          <a:stretch>
            <a:fillRect/>
          </a:stretch>
        </p:blipFill>
        <p:spPr>
          <a:xfrm>
            <a:off x="10210800" y="898643"/>
            <a:ext cx="1104088" cy="501858"/>
          </a:xfrm>
          <a:prstGeom prst="rect">
            <a:avLst/>
          </a:prstGeom>
        </p:spPr>
      </p:pic>
      <p:pic>
        <p:nvPicPr>
          <p:cNvPr id="4" name="Picture 3">
            <a:extLst>
              <a:ext uri="{FF2B5EF4-FFF2-40B4-BE49-F238E27FC236}">
                <a16:creationId xmlns:a16="http://schemas.microsoft.com/office/drawing/2014/main" id="{F6EC7D7F-CE21-4D77-9F6C-D46949F7679B}"/>
              </a:ext>
            </a:extLst>
          </p:cNvPr>
          <p:cNvPicPr>
            <a:picLocks noChangeAspect="1"/>
          </p:cNvPicPr>
          <p:nvPr/>
        </p:nvPicPr>
        <p:blipFill rotWithShape="1">
          <a:blip r:embed="rId13"/>
          <a:srcRect t="5150" b="16277"/>
          <a:stretch/>
        </p:blipFill>
        <p:spPr>
          <a:xfrm>
            <a:off x="9559555" y="885660"/>
            <a:ext cx="2361683" cy="572480"/>
          </a:xfrm>
          <a:prstGeom prst="rect">
            <a:avLst/>
          </a:prstGeom>
        </p:spPr>
      </p:pic>
      <p:pic>
        <p:nvPicPr>
          <p:cNvPr id="11" name="Picture 10">
            <a:extLst>
              <a:ext uri="{FF2B5EF4-FFF2-40B4-BE49-F238E27FC236}">
                <a16:creationId xmlns:a16="http://schemas.microsoft.com/office/drawing/2014/main" id="{48912A16-0A2F-4597-9564-2FC3C046D04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71729" y="95396"/>
            <a:ext cx="1358053" cy="1358053"/>
          </a:xfrm>
          <a:prstGeom prst="rect">
            <a:avLst/>
          </a:prstGeom>
        </p:spPr>
      </p:pic>
      <p:pic>
        <p:nvPicPr>
          <p:cNvPr id="14" name="Picture 13">
            <a:extLst>
              <a:ext uri="{FF2B5EF4-FFF2-40B4-BE49-F238E27FC236}">
                <a16:creationId xmlns:a16="http://schemas.microsoft.com/office/drawing/2014/main" id="{0F53364B-0C5B-434A-A990-946462B1F8EF}"/>
              </a:ext>
            </a:extLst>
          </p:cNvPr>
          <p:cNvPicPr>
            <a:picLocks noChangeAspect="1"/>
          </p:cNvPicPr>
          <p:nvPr/>
        </p:nvPicPr>
        <p:blipFill rotWithShape="1">
          <a:blip r:embed="rId15">
            <a:extLst>
              <a:ext uri="{28A0092B-C50C-407E-A947-70E740481C1C}">
                <a14:useLocalDpi xmlns:a14="http://schemas.microsoft.com/office/drawing/2010/main" val="0"/>
              </a:ext>
            </a:extLst>
          </a:blip>
          <a:srcRect r="63165"/>
          <a:stretch/>
        </p:blipFill>
        <p:spPr>
          <a:xfrm>
            <a:off x="7298453" y="702955"/>
            <a:ext cx="531329" cy="506458"/>
          </a:xfrm>
          <a:prstGeom prst="rect">
            <a:avLst/>
          </a:prstGeom>
        </p:spPr>
      </p:pic>
    </p:spTree>
    <p:extLst>
      <p:ext uri="{BB962C8B-B14F-4D97-AF65-F5344CB8AC3E}">
        <p14:creationId xmlns:p14="http://schemas.microsoft.com/office/powerpoint/2010/main" val="895060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8"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par>
                                <p:cTn id="10" presetID="53" presetClass="entr" presetSubtype="16" fill="hold" grpId="8" nodeType="with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p:cTn id="12" dur="500" fill="hold"/>
                                        <p:tgtEl>
                                          <p:spTgt spid="27"/>
                                        </p:tgtEl>
                                        <p:attrNameLst>
                                          <p:attrName>ppt_w</p:attrName>
                                        </p:attrNameLst>
                                      </p:cBhvr>
                                      <p:tavLst>
                                        <p:tav tm="0">
                                          <p:val>
                                            <p:fltVal val="0"/>
                                          </p:val>
                                        </p:tav>
                                        <p:tav tm="100000">
                                          <p:val>
                                            <p:strVal val="#ppt_w"/>
                                          </p:val>
                                        </p:tav>
                                      </p:tavLst>
                                    </p:anim>
                                    <p:anim calcmode="lin" valueType="num">
                                      <p:cBhvr>
                                        <p:cTn id="13" dur="500" fill="hold"/>
                                        <p:tgtEl>
                                          <p:spTgt spid="27"/>
                                        </p:tgtEl>
                                        <p:attrNameLst>
                                          <p:attrName>ppt_h</p:attrName>
                                        </p:attrNameLst>
                                      </p:cBhvr>
                                      <p:tavLst>
                                        <p:tav tm="0">
                                          <p:val>
                                            <p:fltVal val="0"/>
                                          </p:val>
                                        </p:tav>
                                        <p:tav tm="100000">
                                          <p:val>
                                            <p:strVal val="#ppt_h"/>
                                          </p:val>
                                        </p:tav>
                                      </p:tavLst>
                                    </p:anim>
                                    <p:animEffect transition="in" filter="fade">
                                      <p:cBhvr>
                                        <p:cTn id="14" dur="500"/>
                                        <p:tgtEl>
                                          <p:spTgt spid="27"/>
                                        </p:tgtEl>
                                      </p:cBhvr>
                                    </p:animEffect>
                                  </p:childTnLst>
                                </p:cTn>
                              </p:par>
                              <p:par>
                                <p:cTn id="15" presetID="53" presetClass="entr" presetSubtype="16" fill="hold" grpId="8" nodeType="with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p:cTn id="17" dur="500" fill="hold"/>
                                        <p:tgtEl>
                                          <p:spTgt spid="28"/>
                                        </p:tgtEl>
                                        <p:attrNameLst>
                                          <p:attrName>ppt_w</p:attrName>
                                        </p:attrNameLst>
                                      </p:cBhvr>
                                      <p:tavLst>
                                        <p:tav tm="0">
                                          <p:val>
                                            <p:fltVal val="0"/>
                                          </p:val>
                                        </p:tav>
                                        <p:tav tm="100000">
                                          <p:val>
                                            <p:strVal val="#ppt_w"/>
                                          </p:val>
                                        </p:tav>
                                      </p:tavLst>
                                    </p:anim>
                                    <p:anim calcmode="lin" valueType="num">
                                      <p:cBhvr>
                                        <p:cTn id="18" dur="500" fill="hold"/>
                                        <p:tgtEl>
                                          <p:spTgt spid="28"/>
                                        </p:tgtEl>
                                        <p:attrNameLst>
                                          <p:attrName>ppt_h</p:attrName>
                                        </p:attrNameLst>
                                      </p:cBhvr>
                                      <p:tavLst>
                                        <p:tav tm="0">
                                          <p:val>
                                            <p:fltVal val="0"/>
                                          </p:val>
                                        </p:tav>
                                        <p:tav tm="100000">
                                          <p:val>
                                            <p:strVal val="#ppt_h"/>
                                          </p:val>
                                        </p:tav>
                                      </p:tavLst>
                                    </p:anim>
                                    <p:animEffect transition="in" filter="fade">
                                      <p:cBhvr>
                                        <p:cTn id="19" dur="500"/>
                                        <p:tgtEl>
                                          <p:spTgt spid="28"/>
                                        </p:tgtEl>
                                      </p:cBhvr>
                                    </p:animEffect>
                                  </p:childTnLst>
                                </p:cTn>
                              </p:par>
                              <p:par>
                                <p:cTn id="20" presetID="53" presetClass="entr" presetSubtype="16" fill="hold" grpId="8" nodeType="withEffect">
                                  <p:stCondLst>
                                    <p:cond delay="0"/>
                                  </p:stCondLst>
                                  <p:childTnLst>
                                    <p:set>
                                      <p:cBhvr>
                                        <p:cTn id="21" dur="1" fill="hold">
                                          <p:stCondLst>
                                            <p:cond delay="0"/>
                                          </p:stCondLst>
                                        </p:cTn>
                                        <p:tgtEl>
                                          <p:spTgt spid="29"/>
                                        </p:tgtEl>
                                        <p:attrNameLst>
                                          <p:attrName>style.visibility</p:attrName>
                                        </p:attrNameLst>
                                      </p:cBhvr>
                                      <p:to>
                                        <p:strVal val="visible"/>
                                      </p:to>
                                    </p:set>
                                    <p:anim calcmode="lin" valueType="num">
                                      <p:cBhvr>
                                        <p:cTn id="22" dur="500" fill="hold"/>
                                        <p:tgtEl>
                                          <p:spTgt spid="29"/>
                                        </p:tgtEl>
                                        <p:attrNameLst>
                                          <p:attrName>ppt_w</p:attrName>
                                        </p:attrNameLst>
                                      </p:cBhvr>
                                      <p:tavLst>
                                        <p:tav tm="0">
                                          <p:val>
                                            <p:fltVal val="0"/>
                                          </p:val>
                                        </p:tav>
                                        <p:tav tm="100000">
                                          <p:val>
                                            <p:strVal val="#ppt_w"/>
                                          </p:val>
                                        </p:tav>
                                      </p:tavLst>
                                    </p:anim>
                                    <p:anim calcmode="lin" valueType="num">
                                      <p:cBhvr>
                                        <p:cTn id="23" dur="500" fill="hold"/>
                                        <p:tgtEl>
                                          <p:spTgt spid="29"/>
                                        </p:tgtEl>
                                        <p:attrNameLst>
                                          <p:attrName>ppt_h</p:attrName>
                                        </p:attrNameLst>
                                      </p:cBhvr>
                                      <p:tavLst>
                                        <p:tav tm="0">
                                          <p:val>
                                            <p:fltVal val="0"/>
                                          </p:val>
                                        </p:tav>
                                        <p:tav tm="100000">
                                          <p:val>
                                            <p:strVal val="#ppt_h"/>
                                          </p:val>
                                        </p:tav>
                                      </p:tavLst>
                                    </p:anim>
                                    <p:animEffect transition="in" filter="fade">
                                      <p:cBhvr>
                                        <p:cTn id="24" dur="500"/>
                                        <p:tgtEl>
                                          <p:spTgt spid="29"/>
                                        </p:tgtEl>
                                      </p:cBhvr>
                                    </p:animEffect>
                                  </p:childTnLst>
                                </p:cTn>
                              </p:par>
                              <p:par>
                                <p:cTn id="25" presetID="53" presetClass="entr" presetSubtype="16" fill="hold" grpId="8"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p:cTn id="27" dur="500" fill="hold"/>
                                        <p:tgtEl>
                                          <p:spTgt spid="30"/>
                                        </p:tgtEl>
                                        <p:attrNameLst>
                                          <p:attrName>ppt_w</p:attrName>
                                        </p:attrNameLst>
                                      </p:cBhvr>
                                      <p:tavLst>
                                        <p:tav tm="0">
                                          <p:val>
                                            <p:fltVal val="0"/>
                                          </p:val>
                                        </p:tav>
                                        <p:tav tm="100000">
                                          <p:val>
                                            <p:strVal val="#ppt_w"/>
                                          </p:val>
                                        </p:tav>
                                      </p:tavLst>
                                    </p:anim>
                                    <p:anim calcmode="lin" valueType="num">
                                      <p:cBhvr>
                                        <p:cTn id="28" dur="500" fill="hold"/>
                                        <p:tgtEl>
                                          <p:spTgt spid="30"/>
                                        </p:tgtEl>
                                        <p:attrNameLst>
                                          <p:attrName>ppt_h</p:attrName>
                                        </p:attrNameLst>
                                      </p:cBhvr>
                                      <p:tavLst>
                                        <p:tav tm="0">
                                          <p:val>
                                            <p:fltVal val="0"/>
                                          </p:val>
                                        </p:tav>
                                        <p:tav tm="100000">
                                          <p:val>
                                            <p:strVal val="#ppt_h"/>
                                          </p:val>
                                        </p:tav>
                                      </p:tavLst>
                                    </p:anim>
                                    <p:animEffect transition="in" filter="fade">
                                      <p:cBhvr>
                                        <p:cTn id="29" dur="500"/>
                                        <p:tgtEl>
                                          <p:spTgt spid="30"/>
                                        </p:tgtEl>
                                      </p:cBhvr>
                                    </p:animEffect>
                                  </p:childTnLst>
                                </p:cTn>
                              </p:par>
                              <p:par>
                                <p:cTn id="30" presetID="53" presetClass="entr" presetSubtype="16" fill="hold" grpId="8" nodeType="withEffect">
                                  <p:stCondLst>
                                    <p:cond delay="0"/>
                                  </p:stCondLst>
                                  <p:childTnLst>
                                    <p:set>
                                      <p:cBhvr>
                                        <p:cTn id="31" dur="1" fill="hold">
                                          <p:stCondLst>
                                            <p:cond delay="0"/>
                                          </p:stCondLst>
                                        </p:cTn>
                                        <p:tgtEl>
                                          <p:spTgt spid="31"/>
                                        </p:tgtEl>
                                        <p:attrNameLst>
                                          <p:attrName>style.visibility</p:attrName>
                                        </p:attrNameLst>
                                      </p:cBhvr>
                                      <p:to>
                                        <p:strVal val="visible"/>
                                      </p:to>
                                    </p:set>
                                    <p:anim calcmode="lin" valueType="num">
                                      <p:cBhvr>
                                        <p:cTn id="32" dur="500" fill="hold"/>
                                        <p:tgtEl>
                                          <p:spTgt spid="31"/>
                                        </p:tgtEl>
                                        <p:attrNameLst>
                                          <p:attrName>ppt_w</p:attrName>
                                        </p:attrNameLst>
                                      </p:cBhvr>
                                      <p:tavLst>
                                        <p:tav tm="0">
                                          <p:val>
                                            <p:fltVal val="0"/>
                                          </p:val>
                                        </p:tav>
                                        <p:tav tm="100000">
                                          <p:val>
                                            <p:strVal val="#ppt_w"/>
                                          </p:val>
                                        </p:tav>
                                      </p:tavLst>
                                    </p:anim>
                                    <p:anim calcmode="lin" valueType="num">
                                      <p:cBhvr>
                                        <p:cTn id="33" dur="500" fill="hold"/>
                                        <p:tgtEl>
                                          <p:spTgt spid="31"/>
                                        </p:tgtEl>
                                        <p:attrNameLst>
                                          <p:attrName>ppt_h</p:attrName>
                                        </p:attrNameLst>
                                      </p:cBhvr>
                                      <p:tavLst>
                                        <p:tav tm="0">
                                          <p:val>
                                            <p:fltVal val="0"/>
                                          </p:val>
                                        </p:tav>
                                        <p:tav tm="100000">
                                          <p:val>
                                            <p:strVal val="#ppt_h"/>
                                          </p:val>
                                        </p:tav>
                                      </p:tavLst>
                                    </p:anim>
                                    <p:animEffect transition="in" filter="fade">
                                      <p:cBhvr>
                                        <p:cTn id="3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8"/>
      <p:bldP spid="27" grpId="8"/>
      <p:bldP spid="28" grpId="8"/>
      <p:bldP spid="29" grpId="8"/>
      <p:bldP spid="30" grpId="8"/>
      <p:bldP spid="31" grpId="8"/>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64EC7D8-947F-4098-9C98-89453C11D7B1}"/>
              </a:ext>
            </a:extLst>
          </p:cNvPr>
          <p:cNvPicPr>
            <a:picLocks noGrp="1" noChangeAspect="1"/>
          </p:cNvPicPr>
          <p:nvPr>
            <p:ph idx="1"/>
          </p:nvPr>
        </p:nvPicPr>
        <p:blipFill rotWithShape="1">
          <a:blip r:embed="rId3"/>
          <a:srcRect l="1" t="26612" r="2150"/>
          <a:stretch/>
        </p:blipFill>
        <p:spPr>
          <a:xfrm>
            <a:off x="-2" y="1"/>
            <a:ext cx="12192002" cy="6857998"/>
          </a:xfrm>
          <a:prstGeom prst="rect">
            <a:avLst/>
          </a:prstGeom>
        </p:spPr>
      </p:pic>
      <p:sp>
        <p:nvSpPr>
          <p:cNvPr id="3" name="Flowchart: Connector 2">
            <a:extLst>
              <a:ext uri="{FF2B5EF4-FFF2-40B4-BE49-F238E27FC236}">
                <a16:creationId xmlns:a16="http://schemas.microsoft.com/office/drawing/2014/main" id="{7A88A1CA-A993-499D-949C-C4D93F2C2C04}"/>
              </a:ext>
            </a:extLst>
          </p:cNvPr>
          <p:cNvSpPr/>
          <p:nvPr/>
        </p:nvSpPr>
        <p:spPr>
          <a:xfrm>
            <a:off x="4442220" y="3714748"/>
            <a:ext cx="3307557" cy="2981325"/>
          </a:xfrm>
          <a:prstGeom prst="flowChartConnector">
            <a:avLst/>
          </a:prstGeom>
          <a:solidFill>
            <a:schemeClr val="accent2">
              <a:lumMod val="50000"/>
            </a:schemeClr>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11309B-7A8D-4322-A8C6-218C5FD89E31}"/>
              </a:ext>
            </a:extLst>
          </p:cNvPr>
          <p:cNvSpPr txBox="1"/>
          <p:nvPr/>
        </p:nvSpPr>
        <p:spPr>
          <a:xfrm>
            <a:off x="4276724" y="4133056"/>
            <a:ext cx="3638551" cy="1698625"/>
          </a:xfrm>
          <a:prstGeom prst="rect">
            <a:avLst/>
          </a:prstGeom>
          <a:noFill/>
          <a:ln w="38100">
            <a:noFill/>
          </a:ln>
        </p:spPr>
        <p:style>
          <a:lnRef idx="0">
            <a:scrgbClr r="0" g="0" b="0"/>
          </a:lnRef>
          <a:fillRef idx="0">
            <a:scrgbClr r="0" g="0" b="0"/>
          </a:fillRef>
          <a:effectRef idx="0">
            <a:scrgbClr r="0" g="0" b="0"/>
          </a:effectRef>
          <a:fontRef idx="minor">
            <a:schemeClr val="lt1"/>
          </a:fontRef>
        </p:style>
        <p:txBody>
          <a:bodyPr vert="horz" lIns="274320" tIns="182880" rIns="274320" bIns="182880" rtlCol="0" anchor="ctr" anchorCtr="1">
            <a:noAutofit/>
          </a:bodyPr>
          <a:lstStyle/>
          <a:p>
            <a:pPr algn="ctr" defTabSz="914400">
              <a:spcBef>
                <a:spcPts val="1200"/>
              </a:spcBef>
              <a:spcAft>
                <a:spcPts val="600"/>
              </a:spcAft>
            </a:pPr>
            <a:endParaRPr lang="ar-SA" sz="800" cap="all" spc="200" dirty="0">
              <a:solidFill>
                <a:schemeClr val="accent4">
                  <a:lumMod val="40000"/>
                  <a:lumOff val="60000"/>
                </a:schemeClr>
              </a:solidFill>
              <a:cs typeface="DecoType Naskh Variants" panose="02010400000000000000" pitchFamily="2" charset="-78"/>
            </a:endParaRPr>
          </a:p>
          <a:p>
            <a:pPr algn="ctr" defTabSz="914400">
              <a:spcBef>
                <a:spcPts val="1200"/>
              </a:spcBef>
              <a:spcAft>
                <a:spcPts val="1200"/>
              </a:spcAft>
            </a:pPr>
            <a:r>
              <a:rPr lang="ar-SA" sz="5400" spc="200" dirty="0">
                <a:solidFill>
                  <a:schemeClr val="accent4">
                    <a:lumMod val="40000"/>
                    <a:lumOff val="60000"/>
                  </a:schemeClr>
                </a:solidFill>
                <a:cs typeface="DecoType Naskh Variants" panose="02010400000000000000" pitchFamily="2" charset="-78"/>
              </a:rPr>
              <a:t>شكراً</a:t>
            </a:r>
            <a:endParaRPr lang="ar-SA" sz="5400" spc="200" dirty="0">
              <a:solidFill>
                <a:schemeClr val="accent4">
                  <a:lumMod val="40000"/>
                  <a:lumOff val="60000"/>
                </a:schemeClr>
              </a:solidFill>
              <a:latin typeface="+mj-lt"/>
              <a:ea typeface="+mj-ea"/>
              <a:cs typeface="+mj-cs"/>
            </a:endParaRPr>
          </a:p>
          <a:p>
            <a:pPr algn="ctr" defTabSz="914400">
              <a:lnSpc>
                <a:spcPct val="90000"/>
              </a:lnSpc>
              <a:spcBef>
                <a:spcPct val="0"/>
              </a:spcBef>
              <a:spcAft>
                <a:spcPts val="600"/>
              </a:spcAft>
            </a:pPr>
            <a:r>
              <a:rPr lang="en-US" sz="3600" cap="all" spc="200" dirty="0">
                <a:solidFill>
                  <a:schemeClr val="accent4">
                    <a:lumMod val="40000"/>
                    <a:lumOff val="60000"/>
                  </a:schemeClr>
                </a:solidFill>
                <a:latin typeface="+mj-lt"/>
                <a:ea typeface="+mj-ea"/>
                <a:cs typeface="+mj-cs"/>
              </a:rPr>
              <a:t>Thank You</a:t>
            </a:r>
            <a:endParaRPr lang="ar-SA" sz="3600" cap="all" spc="200" dirty="0">
              <a:solidFill>
                <a:schemeClr val="accent4">
                  <a:lumMod val="40000"/>
                  <a:lumOff val="60000"/>
                </a:schemeClr>
              </a:solidFill>
              <a:latin typeface="+mj-lt"/>
              <a:ea typeface="+mj-ea"/>
              <a:cs typeface="+mj-cs"/>
            </a:endParaRPr>
          </a:p>
        </p:txBody>
      </p:sp>
    </p:spTree>
    <p:extLst>
      <p:ext uri="{BB962C8B-B14F-4D97-AF65-F5344CB8AC3E}">
        <p14:creationId xmlns:p14="http://schemas.microsoft.com/office/powerpoint/2010/main" val="3137037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8EC7-BF6C-4163-B622-6C71FDBBCE24}"/>
              </a:ext>
            </a:extLst>
          </p:cNvPr>
          <p:cNvSpPr>
            <a:spLocks noGrp="1"/>
          </p:cNvSpPr>
          <p:nvPr>
            <p:ph type="title"/>
          </p:nvPr>
        </p:nvSpPr>
        <p:spPr>
          <a:xfrm>
            <a:off x="2231136" y="256032"/>
            <a:ext cx="7729728" cy="1188720"/>
          </a:xfrm>
        </p:spPr>
        <p:txBody>
          <a:bodyPr/>
          <a:lstStyle/>
          <a:p>
            <a:r>
              <a:rPr lang="en-US" dirty="0"/>
              <a:t>The Conflict in Syria</a:t>
            </a:r>
          </a:p>
        </p:txBody>
      </p:sp>
      <p:graphicFrame>
        <p:nvGraphicFramePr>
          <p:cNvPr id="6" name="Table 5">
            <a:extLst>
              <a:ext uri="{FF2B5EF4-FFF2-40B4-BE49-F238E27FC236}">
                <a16:creationId xmlns:a16="http://schemas.microsoft.com/office/drawing/2014/main" id="{765F080B-DB35-4444-BC67-B296DA0721B4}"/>
              </a:ext>
            </a:extLst>
          </p:cNvPr>
          <p:cNvGraphicFramePr>
            <a:graphicFrameLocks noGrp="1"/>
          </p:cNvGraphicFramePr>
          <p:nvPr>
            <p:extLst/>
          </p:nvPr>
        </p:nvGraphicFramePr>
        <p:xfrm>
          <a:off x="868362" y="1736936"/>
          <a:ext cx="10625370" cy="4731037"/>
        </p:xfrm>
        <a:graphic>
          <a:graphicData uri="http://schemas.openxmlformats.org/drawingml/2006/table">
            <a:tbl>
              <a:tblPr firstRow="1" bandRow="1">
                <a:tableStyleId>{8A107856-5554-42FB-B03E-39F5DBC370BA}</a:tableStyleId>
              </a:tblPr>
              <a:tblGrid>
                <a:gridCol w="10625370">
                  <a:extLst>
                    <a:ext uri="{9D8B030D-6E8A-4147-A177-3AD203B41FA5}">
                      <a16:colId xmlns:a16="http://schemas.microsoft.com/office/drawing/2014/main" val="3629346422"/>
                    </a:ext>
                  </a:extLst>
                </a:gridCol>
              </a:tblGrid>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March – July 2011:</a:t>
                      </a:r>
                      <a:r>
                        <a:rPr lang="en-US" sz="1800" b="0" dirty="0"/>
                        <a:t> Anti-government protests began in the context of the Arab Spring</a:t>
                      </a:r>
                    </a:p>
                  </a:txBody>
                  <a:tcPr/>
                </a:tc>
                <a:extLst>
                  <a:ext uri="{0D108BD9-81ED-4DB2-BD59-A6C34878D82A}">
                    <a16:rowId xmlns:a16="http://schemas.microsoft.com/office/drawing/2014/main" val="193314258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July 2011 – April 2012: </a:t>
                      </a:r>
                      <a:r>
                        <a:rPr lang="en-US" sz="1800" b="0" dirty="0"/>
                        <a:t>Initial armed insurgency</a:t>
                      </a:r>
                    </a:p>
                  </a:txBody>
                  <a:tcPr/>
                </a:tc>
                <a:extLst>
                  <a:ext uri="{0D108BD9-81ED-4DB2-BD59-A6C34878D82A}">
                    <a16:rowId xmlns:a16="http://schemas.microsoft.com/office/drawing/2014/main" val="1781010641"/>
                  </a:ext>
                </a:extLst>
              </a:tr>
              <a:tr h="4467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June 2012 – December 2013: </a:t>
                      </a:r>
                      <a:r>
                        <a:rPr lang="en-US" sz="1800" dirty="0"/>
                        <a:t>Escalation of conflict</a:t>
                      </a:r>
                    </a:p>
                  </a:txBody>
                  <a:tcPr/>
                </a:tc>
                <a:extLst>
                  <a:ext uri="{0D108BD9-81ED-4DB2-BD59-A6C34878D82A}">
                    <a16:rowId xmlns:a16="http://schemas.microsoft.com/office/drawing/2014/main" val="2843082011"/>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January - September 2014: </a:t>
                      </a:r>
                      <a:r>
                        <a:rPr lang="en-US" sz="1800" dirty="0"/>
                        <a:t>Rise of </a:t>
                      </a:r>
                      <a:r>
                        <a:rPr lang="en-US" sz="1800" i="1" dirty="0"/>
                        <a:t>Daesh</a:t>
                      </a:r>
                      <a:r>
                        <a:rPr lang="en-US" sz="1800" i="0" dirty="0"/>
                        <a:t> and other foreign-sponsored groups, inter-rebel fighting</a:t>
                      </a:r>
                      <a:endParaRPr lang="en-US" sz="1800" i="1" dirty="0"/>
                    </a:p>
                  </a:txBody>
                  <a:tcPr/>
                </a:tc>
                <a:extLst>
                  <a:ext uri="{0D108BD9-81ED-4DB2-BD59-A6C34878D82A}">
                    <a16:rowId xmlns:a16="http://schemas.microsoft.com/office/drawing/2014/main" val="3347425005"/>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lnB w="28575" cap="flat" cmpd="sng" algn="ctr">
                      <a:solidFill>
                        <a:schemeClr val="tx1"/>
                      </a:solidFill>
                      <a:prstDash val="dot"/>
                      <a:round/>
                      <a:headEnd type="none" w="med" len="med"/>
                      <a:tailEnd type="none" w="med" len="med"/>
                    </a:lnB>
                  </a:tcPr>
                </a:tc>
                <a:extLst>
                  <a:ext uri="{0D108BD9-81ED-4DB2-BD59-A6C34878D82A}">
                    <a16:rowId xmlns:a16="http://schemas.microsoft.com/office/drawing/2014/main" val="510536596"/>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p>
                  </a:txBody>
                  <a:tcPr>
                    <a:lnT w="28575" cap="flat" cmpd="sng" algn="ctr">
                      <a:solidFill>
                        <a:schemeClr val="tx1"/>
                      </a:solidFill>
                      <a:prstDash val="dot"/>
                      <a:round/>
                      <a:headEnd type="none" w="med" len="med"/>
                      <a:tailEnd type="none" w="med" len="med"/>
                    </a:lnT>
                  </a:tcPr>
                </a:tc>
                <a:extLst>
                  <a:ext uri="{0D108BD9-81ED-4DB2-BD59-A6C34878D82A}">
                    <a16:rowId xmlns:a16="http://schemas.microsoft.com/office/drawing/2014/main" val="3011044607"/>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386597280"/>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dirty="0"/>
                    </a:p>
                  </a:txBody>
                  <a:tcPr/>
                </a:tc>
                <a:extLst>
                  <a:ext uri="{0D108BD9-81ED-4DB2-BD59-A6C34878D82A}">
                    <a16:rowId xmlns:a16="http://schemas.microsoft.com/office/drawing/2014/main" val="304599667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p>
                  </a:txBody>
                  <a:tcPr/>
                </a:tc>
                <a:extLst>
                  <a:ext uri="{0D108BD9-81ED-4DB2-BD59-A6C34878D82A}">
                    <a16:rowId xmlns:a16="http://schemas.microsoft.com/office/drawing/2014/main" val="2213089434"/>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21269266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2939375185"/>
                  </a:ext>
                </a:extLst>
              </a:tr>
            </a:tbl>
          </a:graphicData>
        </a:graphic>
      </p:graphicFrame>
      <p:sp>
        <p:nvSpPr>
          <p:cNvPr id="7" name="Arrow: Down 6">
            <a:extLst>
              <a:ext uri="{FF2B5EF4-FFF2-40B4-BE49-F238E27FC236}">
                <a16:creationId xmlns:a16="http://schemas.microsoft.com/office/drawing/2014/main" id="{127C4FE6-6223-40D7-8890-4FC5B7CF63C2}"/>
              </a:ext>
            </a:extLst>
          </p:cNvPr>
          <p:cNvSpPr/>
          <p:nvPr/>
        </p:nvSpPr>
        <p:spPr>
          <a:xfrm>
            <a:off x="274320" y="1736935"/>
            <a:ext cx="452511" cy="4731037"/>
          </a:xfrm>
          <a:prstGeom prst="downArrow">
            <a:avLst/>
          </a:prstGeom>
          <a:gradFill>
            <a:gsLst>
              <a:gs pos="50000">
                <a:schemeClr val="accent1">
                  <a:lumMod val="60000"/>
                  <a:lumOff val="40000"/>
                </a:schemeClr>
              </a:gs>
              <a:gs pos="0">
                <a:schemeClr val="accent1">
                  <a:lumMod val="20000"/>
                  <a:lumOff val="80000"/>
                </a:schemeClr>
              </a:gs>
              <a:gs pos="100000">
                <a:schemeClr val="accent1">
                  <a:tint val="82000"/>
                  <a:satMod val="109000"/>
                  <a:lumMod val="103000"/>
                </a:schemeClr>
              </a:gs>
            </a:gsLs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10607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8EC7-BF6C-4163-B622-6C71FDBBCE24}"/>
              </a:ext>
            </a:extLst>
          </p:cNvPr>
          <p:cNvSpPr>
            <a:spLocks noGrp="1"/>
          </p:cNvSpPr>
          <p:nvPr>
            <p:ph type="title"/>
          </p:nvPr>
        </p:nvSpPr>
        <p:spPr>
          <a:xfrm>
            <a:off x="2231136" y="256032"/>
            <a:ext cx="7729728" cy="1188720"/>
          </a:xfrm>
        </p:spPr>
        <p:txBody>
          <a:bodyPr/>
          <a:lstStyle/>
          <a:p>
            <a:r>
              <a:rPr lang="en-US" dirty="0"/>
              <a:t>The Conflict in Syria</a:t>
            </a:r>
          </a:p>
        </p:txBody>
      </p:sp>
      <p:graphicFrame>
        <p:nvGraphicFramePr>
          <p:cNvPr id="6" name="Table 5">
            <a:extLst>
              <a:ext uri="{FF2B5EF4-FFF2-40B4-BE49-F238E27FC236}">
                <a16:creationId xmlns:a16="http://schemas.microsoft.com/office/drawing/2014/main" id="{765F080B-DB35-4444-BC67-B296DA0721B4}"/>
              </a:ext>
            </a:extLst>
          </p:cNvPr>
          <p:cNvGraphicFramePr>
            <a:graphicFrameLocks noGrp="1"/>
          </p:cNvGraphicFramePr>
          <p:nvPr>
            <p:extLst/>
          </p:nvPr>
        </p:nvGraphicFramePr>
        <p:xfrm>
          <a:off x="868362" y="1736936"/>
          <a:ext cx="10625370" cy="4731037"/>
        </p:xfrm>
        <a:graphic>
          <a:graphicData uri="http://schemas.openxmlformats.org/drawingml/2006/table">
            <a:tbl>
              <a:tblPr firstRow="1" bandRow="1">
                <a:tableStyleId>{8A107856-5554-42FB-B03E-39F5DBC370BA}</a:tableStyleId>
              </a:tblPr>
              <a:tblGrid>
                <a:gridCol w="10625370">
                  <a:extLst>
                    <a:ext uri="{9D8B030D-6E8A-4147-A177-3AD203B41FA5}">
                      <a16:colId xmlns:a16="http://schemas.microsoft.com/office/drawing/2014/main" val="3629346422"/>
                    </a:ext>
                  </a:extLst>
                </a:gridCol>
              </a:tblGrid>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March – July 2011:</a:t>
                      </a:r>
                      <a:r>
                        <a:rPr lang="en-US" sz="1800" b="0" dirty="0"/>
                        <a:t> Anti-government protests began in the context of the Arab Spring</a:t>
                      </a:r>
                    </a:p>
                  </a:txBody>
                  <a:tcPr/>
                </a:tc>
                <a:extLst>
                  <a:ext uri="{0D108BD9-81ED-4DB2-BD59-A6C34878D82A}">
                    <a16:rowId xmlns:a16="http://schemas.microsoft.com/office/drawing/2014/main" val="193314258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July 2011 – April 2012: </a:t>
                      </a:r>
                      <a:r>
                        <a:rPr lang="en-US" sz="1800" b="0" dirty="0"/>
                        <a:t>Initial armed insurgency</a:t>
                      </a:r>
                    </a:p>
                  </a:txBody>
                  <a:tcPr/>
                </a:tc>
                <a:extLst>
                  <a:ext uri="{0D108BD9-81ED-4DB2-BD59-A6C34878D82A}">
                    <a16:rowId xmlns:a16="http://schemas.microsoft.com/office/drawing/2014/main" val="1781010641"/>
                  </a:ext>
                </a:extLst>
              </a:tr>
              <a:tr h="4467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June 2012 – December 2013: </a:t>
                      </a:r>
                      <a:r>
                        <a:rPr lang="en-US" sz="1800" dirty="0"/>
                        <a:t>Escalation of conflict</a:t>
                      </a:r>
                    </a:p>
                  </a:txBody>
                  <a:tcPr/>
                </a:tc>
                <a:extLst>
                  <a:ext uri="{0D108BD9-81ED-4DB2-BD59-A6C34878D82A}">
                    <a16:rowId xmlns:a16="http://schemas.microsoft.com/office/drawing/2014/main" val="2843082011"/>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January - September 2014: </a:t>
                      </a:r>
                      <a:r>
                        <a:rPr lang="en-US" sz="1800" dirty="0"/>
                        <a:t>Rise of </a:t>
                      </a:r>
                      <a:r>
                        <a:rPr lang="en-US" sz="1800" i="1" dirty="0"/>
                        <a:t>Daesh</a:t>
                      </a:r>
                      <a:r>
                        <a:rPr lang="en-US" sz="1800" i="0" dirty="0"/>
                        <a:t> and other foreign-sponsored groups, inter-rebel fighting</a:t>
                      </a:r>
                      <a:endParaRPr lang="en-US" sz="1800" i="1" dirty="0"/>
                    </a:p>
                  </a:txBody>
                  <a:tcPr/>
                </a:tc>
                <a:extLst>
                  <a:ext uri="{0D108BD9-81ED-4DB2-BD59-A6C34878D82A}">
                    <a16:rowId xmlns:a16="http://schemas.microsoft.com/office/drawing/2014/main" val="3347425005"/>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September 2014 – September 2015:</a:t>
                      </a:r>
                      <a:r>
                        <a:rPr lang="en-US" sz="1800" dirty="0"/>
                        <a:t> US Intervention and peak of rebel groups</a:t>
                      </a:r>
                    </a:p>
                  </a:txBody>
                  <a:tcPr>
                    <a:lnB w="28575" cap="flat" cmpd="sng" algn="ctr">
                      <a:solidFill>
                        <a:schemeClr val="tx1"/>
                      </a:solidFill>
                      <a:prstDash val="dot"/>
                      <a:round/>
                      <a:headEnd type="none" w="med" len="med"/>
                      <a:tailEnd type="none" w="med" len="med"/>
                    </a:lnB>
                  </a:tcPr>
                </a:tc>
                <a:extLst>
                  <a:ext uri="{0D108BD9-81ED-4DB2-BD59-A6C34878D82A}">
                    <a16:rowId xmlns:a16="http://schemas.microsoft.com/office/drawing/2014/main" val="510536596"/>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p>
                  </a:txBody>
                  <a:tcPr>
                    <a:lnT w="28575" cap="flat" cmpd="sng" algn="ctr">
                      <a:solidFill>
                        <a:schemeClr val="tx1"/>
                      </a:solidFill>
                      <a:prstDash val="dot"/>
                      <a:round/>
                      <a:headEnd type="none" w="med" len="med"/>
                      <a:tailEnd type="none" w="med" len="med"/>
                    </a:lnT>
                  </a:tcPr>
                </a:tc>
                <a:extLst>
                  <a:ext uri="{0D108BD9-81ED-4DB2-BD59-A6C34878D82A}">
                    <a16:rowId xmlns:a16="http://schemas.microsoft.com/office/drawing/2014/main" val="3011044607"/>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386597280"/>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dirty="0"/>
                    </a:p>
                  </a:txBody>
                  <a:tcPr/>
                </a:tc>
                <a:extLst>
                  <a:ext uri="{0D108BD9-81ED-4DB2-BD59-A6C34878D82A}">
                    <a16:rowId xmlns:a16="http://schemas.microsoft.com/office/drawing/2014/main" val="304599667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p>
                  </a:txBody>
                  <a:tcPr/>
                </a:tc>
                <a:extLst>
                  <a:ext uri="{0D108BD9-81ED-4DB2-BD59-A6C34878D82A}">
                    <a16:rowId xmlns:a16="http://schemas.microsoft.com/office/drawing/2014/main" val="2213089434"/>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21269266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2939375185"/>
                  </a:ext>
                </a:extLst>
              </a:tr>
            </a:tbl>
          </a:graphicData>
        </a:graphic>
      </p:graphicFrame>
      <p:sp>
        <p:nvSpPr>
          <p:cNvPr id="7" name="Arrow: Down 6">
            <a:extLst>
              <a:ext uri="{FF2B5EF4-FFF2-40B4-BE49-F238E27FC236}">
                <a16:creationId xmlns:a16="http://schemas.microsoft.com/office/drawing/2014/main" id="{127C4FE6-6223-40D7-8890-4FC5B7CF63C2}"/>
              </a:ext>
            </a:extLst>
          </p:cNvPr>
          <p:cNvSpPr/>
          <p:nvPr/>
        </p:nvSpPr>
        <p:spPr>
          <a:xfrm>
            <a:off x="274320" y="1736935"/>
            <a:ext cx="452511" cy="4731037"/>
          </a:xfrm>
          <a:prstGeom prst="downArrow">
            <a:avLst/>
          </a:prstGeom>
          <a:gradFill>
            <a:gsLst>
              <a:gs pos="50000">
                <a:schemeClr val="accent1">
                  <a:lumMod val="60000"/>
                  <a:lumOff val="40000"/>
                </a:schemeClr>
              </a:gs>
              <a:gs pos="0">
                <a:schemeClr val="accent1">
                  <a:lumMod val="20000"/>
                  <a:lumOff val="80000"/>
                </a:schemeClr>
              </a:gs>
              <a:gs pos="100000">
                <a:schemeClr val="accent1">
                  <a:tint val="82000"/>
                  <a:satMod val="109000"/>
                  <a:lumMod val="103000"/>
                </a:schemeClr>
              </a:gs>
            </a:gsLs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37766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8EC7-BF6C-4163-B622-6C71FDBBCE24}"/>
              </a:ext>
            </a:extLst>
          </p:cNvPr>
          <p:cNvSpPr>
            <a:spLocks noGrp="1"/>
          </p:cNvSpPr>
          <p:nvPr>
            <p:ph type="title"/>
          </p:nvPr>
        </p:nvSpPr>
        <p:spPr>
          <a:xfrm>
            <a:off x="2231136" y="256032"/>
            <a:ext cx="7729728" cy="1188720"/>
          </a:xfrm>
        </p:spPr>
        <p:txBody>
          <a:bodyPr/>
          <a:lstStyle/>
          <a:p>
            <a:r>
              <a:rPr lang="en-US" dirty="0"/>
              <a:t>The Conflict in Syria</a:t>
            </a:r>
          </a:p>
        </p:txBody>
      </p:sp>
      <p:graphicFrame>
        <p:nvGraphicFramePr>
          <p:cNvPr id="6" name="Table 5">
            <a:extLst>
              <a:ext uri="{FF2B5EF4-FFF2-40B4-BE49-F238E27FC236}">
                <a16:creationId xmlns:a16="http://schemas.microsoft.com/office/drawing/2014/main" id="{765F080B-DB35-4444-BC67-B296DA0721B4}"/>
              </a:ext>
            </a:extLst>
          </p:cNvPr>
          <p:cNvGraphicFramePr>
            <a:graphicFrameLocks noGrp="1"/>
          </p:cNvGraphicFramePr>
          <p:nvPr>
            <p:extLst>
              <p:ext uri="{D42A27DB-BD31-4B8C-83A1-F6EECF244321}">
                <p14:modId xmlns:p14="http://schemas.microsoft.com/office/powerpoint/2010/main" val="1987503405"/>
              </p:ext>
            </p:extLst>
          </p:nvPr>
        </p:nvGraphicFramePr>
        <p:xfrm>
          <a:off x="868362" y="1736936"/>
          <a:ext cx="10625370" cy="4731037"/>
        </p:xfrm>
        <a:graphic>
          <a:graphicData uri="http://schemas.openxmlformats.org/drawingml/2006/table">
            <a:tbl>
              <a:tblPr firstRow="1" bandRow="1">
                <a:tableStyleId>{8A107856-5554-42FB-B03E-39F5DBC370BA}</a:tableStyleId>
              </a:tblPr>
              <a:tblGrid>
                <a:gridCol w="10625370">
                  <a:extLst>
                    <a:ext uri="{9D8B030D-6E8A-4147-A177-3AD203B41FA5}">
                      <a16:colId xmlns:a16="http://schemas.microsoft.com/office/drawing/2014/main" val="3629346422"/>
                    </a:ext>
                  </a:extLst>
                </a:gridCol>
              </a:tblGrid>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March – July 2011:</a:t>
                      </a:r>
                      <a:r>
                        <a:rPr lang="en-US" sz="1800" b="0" dirty="0"/>
                        <a:t> Anti-government protests began in the context of the Arab Spring</a:t>
                      </a:r>
                    </a:p>
                  </a:txBody>
                  <a:tcPr/>
                </a:tc>
                <a:extLst>
                  <a:ext uri="{0D108BD9-81ED-4DB2-BD59-A6C34878D82A}">
                    <a16:rowId xmlns:a16="http://schemas.microsoft.com/office/drawing/2014/main" val="193314258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July 2011 – April 2012: </a:t>
                      </a:r>
                      <a:r>
                        <a:rPr lang="en-US" sz="1800" b="0" dirty="0"/>
                        <a:t>Initial armed insurgency</a:t>
                      </a:r>
                    </a:p>
                  </a:txBody>
                  <a:tcPr/>
                </a:tc>
                <a:extLst>
                  <a:ext uri="{0D108BD9-81ED-4DB2-BD59-A6C34878D82A}">
                    <a16:rowId xmlns:a16="http://schemas.microsoft.com/office/drawing/2014/main" val="1781010641"/>
                  </a:ext>
                </a:extLst>
              </a:tr>
              <a:tr h="4467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June 2012 – December 2013: </a:t>
                      </a:r>
                      <a:r>
                        <a:rPr lang="en-US" sz="1800" dirty="0"/>
                        <a:t>Escalation of conflict</a:t>
                      </a:r>
                    </a:p>
                  </a:txBody>
                  <a:tcPr/>
                </a:tc>
                <a:extLst>
                  <a:ext uri="{0D108BD9-81ED-4DB2-BD59-A6C34878D82A}">
                    <a16:rowId xmlns:a16="http://schemas.microsoft.com/office/drawing/2014/main" val="2843082011"/>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January - September 2014: </a:t>
                      </a:r>
                      <a:r>
                        <a:rPr lang="en-US" sz="1800" dirty="0"/>
                        <a:t>Rise of </a:t>
                      </a:r>
                      <a:r>
                        <a:rPr lang="en-US" sz="1800" i="1" dirty="0"/>
                        <a:t>Daesh</a:t>
                      </a:r>
                      <a:r>
                        <a:rPr lang="en-US" sz="1800" i="0" dirty="0"/>
                        <a:t> and other foreign-sponsored groups, inter-rebel fighting</a:t>
                      </a:r>
                      <a:endParaRPr lang="en-US" sz="1800" i="1" dirty="0"/>
                    </a:p>
                  </a:txBody>
                  <a:tcPr/>
                </a:tc>
                <a:extLst>
                  <a:ext uri="{0D108BD9-81ED-4DB2-BD59-A6C34878D82A}">
                    <a16:rowId xmlns:a16="http://schemas.microsoft.com/office/drawing/2014/main" val="3347425005"/>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September 2014 – September 2015:</a:t>
                      </a:r>
                      <a:r>
                        <a:rPr lang="en-US" sz="1800" dirty="0"/>
                        <a:t> US Intervention and peak of rebel groups</a:t>
                      </a:r>
                    </a:p>
                  </a:txBody>
                  <a:tcPr>
                    <a:lnB w="28575" cap="flat" cmpd="sng" algn="ctr">
                      <a:solidFill>
                        <a:schemeClr val="tx1"/>
                      </a:solidFill>
                      <a:prstDash val="dot"/>
                      <a:round/>
                      <a:headEnd type="none" w="med" len="med"/>
                      <a:tailEnd type="none" w="med" len="med"/>
                    </a:lnB>
                  </a:tcPr>
                </a:tc>
                <a:extLst>
                  <a:ext uri="{0D108BD9-81ED-4DB2-BD59-A6C34878D82A}">
                    <a16:rowId xmlns:a16="http://schemas.microsoft.com/office/drawing/2014/main" val="510536596"/>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September 2015 – August 2016: </a:t>
                      </a:r>
                      <a:r>
                        <a:rPr lang="en-US" sz="1800" b="0" i="0" dirty="0"/>
                        <a:t>Russian and Iranian intervention, resurgence of government offensives</a:t>
                      </a:r>
                    </a:p>
                  </a:txBody>
                  <a:tcPr>
                    <a:lnT w="28575" cap="flat" cmpd="sng" algn="ctr">
                      <a:solidFill>
                        <a:schemeClr val="tx1"/>
                      </a:solidFill>
                      <a:prstDash val="dot"/>
                      <a:round/>
                      <a:headEnd type="none" w="med" len="med"/>
                      <a:tailEnd type="none" w="med" len="med"/>
                    </a:lnT>
                  </a:tcPr>
                </a:tc>
                <a:extLst>
                  <a:ext uri="{0D108BD9-81ED-4DB2-BD59-A6C34878D82A}">
                    <a16:rowId xmlns:a16="http://schemas.microsoft.com/office/drawing/2014/main" val="3011044607"/>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386597280"/>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dirty="0"/>
                    </a:p>
                  </a:txBody>
                  <a:tcPr/>
                </a:tc>
                <a:extLst>
                  <a:ext uri="{0D108BD9-81ED-4DB2-BD59-A6C34878D82A}">
                    <a16:rowId xmlns:a16="http://schemas.microsoft.com/office/drawing/2014/main" val="304599667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p>
                  </a:txBody>
                  <a:tcPr/>
                </a:tc>
                <a:extLst>
                  <a:ext uri="{0D108BD9-81ED-4DB2-BD59-A6C34878D82A}">
                    <a16:rowId xmlns:a16="http://schemas.microsoft.com/office/drawing/2014/main" val="2213089434"/>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21269266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2939375185"/>
                  </a:ext>
                </a:extLst>
              </a:tr>
            </a:tbl>
          </a:graphicData>
        </a:graphic>
      </p:graphicFrame>
      <p:sp>
        <p:nvSpPr>
          <p:cNvPr id="7" name="Arrow: Down 6">
            <a:extLst>
              <a:ext uri="{FF2B5EF4-FFF2-40B4-BE49-F238E27FC236}">
                <a16:creationId xmlns:a16="http://schemas.microsoft.com/office/drawing/2014/main" id="{127C4FE6-6223-40D7-8890-4FC5B7CF63C2}"/>
              </a:ext>
            </a:extLst>
          </p:cNvPr>
          <p:cNvSpPr/>
          <p:nvPr/>
        </p:nvSpPr>
        <p:spPr>
          <a:xfrm>
            <a:off x="274320" y="1736935"/>
            <a:ext cx="452511" cy="4731037"/>
          </a:xfrm>
          <a:prstGeom prst="downArrow">
            <a:avLst/>
          </a:prstGeom>
          <a:gradFill>
            <a:gsLst>
              <a:gs pos="50000">
                <a:schemeClr val="accent1">
                  <a:lumMod val="60000"/>
                  <a:lumOff val="40000"/>
                </a:schemeClr>
              </a:gs>
              <a:gs pos="0">
                <a:schemeClr val="accent1">
                  <a:lumMod val="20000"/>
                  <a:lumOff val="80000"/>
                </a:schemeClr>
              </a:gs>
              <a:gs pos="100000">
                <a:schemeClr val="accent1">
                  <a:tint val="82000"/>
                  <a:satMod val="109000"/>
                  <a:lumMod val="103000"/>
                </a:schemeClr>
              </a:gs>
            </a:gsLs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45586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8EC7-BF6C-4163-B622-6C71FDBBCE24}"/>
              </a:ext>
            </a:extLst>
          </p:cNvPr>
          <p:cNvSpPr>
            <a:spLocks noGrp="1"/>
          </p:cNvSpPr>
          <p:nvPr>
            <p:ph type="title"/>
          </p:nvPr>
        </p:nvSpPr>
        <p:spPr>
          <a:xfrm>
            <a:off x="2231136" y="256032"/>
            <a:ext cx="7729728" cy="1188720"/>
          </a:xfrm>
        </p:spPr>
        <p:txBody>
          <a:bodyPr/>
          <a:lstStyle/>
          <a:p>
            <a:r>
              <a:rPr lang="en-US" dirty="0"/>
              <a:t>The Conflict in Syria</a:t>
            </a:r>
          </a:p>
        </p:txBody>
      </p:sp>
      <p:graphicFrame>
        <p:nvGraphicFramePr>
          <p:cNvPr id="6" name="Table 5">
            <a:extLst>
              <a:ext uri="{FF2B5EF4-FFF2-40B4-BE49-F238E27FC236}">
                <a16:creationId xmlns:a16="http://schemas.microsoft.com/office/drawing/2014/main" id="{765F080B-DB35-4444-BC67-B296DA0721B4}"/>
              </a:ext>
            </a:extLst>
          </p:cNvPr>
          <p:cNvGraphicFramePr>
            <a:graphicFrameLocks noGrp="1"/>
          </p:cNvGraphicFramePr>
          <p:nvPr>
            <p:extLst/>
          </p:nvPr>
        </p:nvGraphicFramePr>
        <p:xfrm>
          <a:off x="868362" y="1736936"/>
          <a:ext cx="10625370" cy="4731037"/>
        </p:xfrm>
        <a:graphic>
          <a:graphicData uri="http://schemas.openxmlformats.org/drawingml/2006/table">
            <a:tbl>
              <a:tblPr firstRow="1" bandRow="1">
                <a:tableStyleId>{8A107856-5554-42FB-B03E-39F5DBC370BA}</a:tableStyleId>
              </a:tblPr>
              <a:tblGrid>
                <a:gridCol w="10625370">
                  <a:extLst>
                    <a:ext uri="{9D8B030D-6E8A-4147-A177-3AD203B41FA5}">
                      <a16:colId xmlns:a16="http://schemas.microsoft.com/office/drawing/2014/main" val="3629346422"/>
                    </a:ext>
                  </a:extLst>
                </a:gridCol>
              </a:tblGrid>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March – July 2011:</a:t>
                      </a:r>
                      <a:r>
                        <a:rPr lang="en-US" sz="1800" b="0" dirty="0"/>
                        <a:t> Anti-government protests began in the context of the Arab Spring</a:t>
                      </a:r>
                    </a:p>
                  </a:txBody>
                  <a:tcPr/>
                </a:tc>
                <a:extLst>
                  <a:ext uri="{0D108BD9-81ED-4DB2-BD59-A6C34878D82A}">
                    <a16:rowId xmlns:a16="http://schemas.microsoft.com/office/drawing/2014/main" val="193314258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July 2011 – April 2012: </a:t>
                      </a:r>
                      <a:r>
                        <a:rPr lang="en-US" sz="1800" b="0" dirty="0"/>
                        <a:t>Initial armed insurgency</a:t>
                      </a:r>
                    </a:p>
                  </a:txBody>
                  <a:tcPr/>
                </a:tc>
                <a:extLst>
                  <a:ext uri="{0D108BD9-81ED-4DB2-BD59-A6C34878D82A}">
                    <a16:rowId xmlns:a16="http://schemas.microsoft.com/office/drawing/2014/main" val="1781010641"/>
                  </a:ext>
                </a:extLst>
              </a:tr>
              <a:tr h="4467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June 2012 – December 2013: </a:t>
                      </a:r>
                      <a:r>
                        <a:rPr lang="en-US" sz="1800" dirty="0"/>
                        <a:t>Escalation of conflict</a:t>
                      </a:r>
                    </a:p>
                  </a:txBody>
                  <a:tcPr/>
                </a:tc>
                <a:extLst>
                  <a:ext uri="{0D108BD9-81ED-4DB2-BD59-A6C34878D82A}">
                    <a16:rowId xmlns:a16="http://schemas.microsoft.com/office/drawing/2014/main" val="2843082011"/>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January - September 2014: </a:t>
                      </a:r>
                      <a:r>
                        <a:rPr lang="en-US" sz="1800" dirty="0"/>
                        <a:t>Rise of </a:t>
                      </a:r>
                      <a:r>
                        <a:rPr lang="en-US" sz="1800" i="1" dirty="0"/>
                        <a:t>Daesh</a:t>
                      </a:r>
                      <a:r>
                        <a:rPr lang="en-US" sz="1800" i="0" dirty="0"/>
                        <a:t> and other foreign-sponsored groups, inter-rebel fighting</a:t>
                      </a:r>
                      <a:endParaRPr lang="en-US" sz="1800" i="1" dirty="0"/>
                    </a:p>
                  </a:txBody>
                  <a:tcPr/>
                </a:tc>
                <a:extLst>
                  <a:ext uri="{0D108BD9-81ED-4DB2-BD59-A6C34878D82A}">
                    <a16:rowId xmlns:a16="http://schemas.microsoft.com/office/drawing/2014/main" val="3347425005"/>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September 2014 – September 2015:</a:t>
                      </a:r>
                      <a:r>
                        <a:rPr lang="en-US" sz="1800" dirty="0"/>
                        <a:t> US Intervention and peak of rebel groups</a:t>
                      </a:r>
                    </a:p>
                  </a:txBody>
                  <a:tcPr>
                    <a:lnB w="28575" cap="flat" cmpd="sng" algn="ctr">
                      <a:solidFill>
                        <a:schemeClr val="tx1"/>
                      </a:solidFill>
                      <a:prstDash val="dot"/>
                      <a:round/>
                      <a:headEnd type="none" w="med" len="med"/>
                      <a:tailEnd type="none" w="med" len="med"/>
                    </a:lnB>
                  </a:tcPr>
                </a:tc>
                <a:extLst>
                  <a:ext uri="{0D108BD9-81ED-4DB2-BD59-A6C34878D82A}">
                    <a16:rowId xmlns:a16="http://schemas.microsoft.com/office/drawing/2014/main" val="510536596"/>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September 2015 – August 2016: </a:t>
                      </a:r>
                      <a:r>
                        <a:rPr lang="en-US" sz="1800" b="0" i="0" dirty="0"/>
                        <a:t>Russian and Iranian intervention, resurgence of government offensives</a:t>
                      </a:r>
                    </a:p>
                  </a:txBody>
                  <a:tcPr>
                    <a:lnT w="28575" cap="flat" cmpd="sng" algn="ctr">
                      <a:solidFill>
                        <a:schemeClr val="tx1"/>
                      </a:solidFill>
                      <a:prstDash val="dot"/>
                      <a:round/>
                      <a:headEnd type="none" w="med" len="med"/>
                      <a:tailEnd type="none" w="med" len="med"/>
                    </a:lnT>
                  </a:tcPr>
                </a:tc>
                <a:extLst>
                  <a:ext uri="{0D108BD9-81ED-4DB2-BD59-A6C34878D82A}">
                    <a16:rowId xmlns:a16="http://schemas.microsoft.com/office/drawing/2014/main" val="3011044607"/>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August 2016 – January 2017: </a:t>
                      </a:r>
                      <a:r>
                        <a:rPr lang="en-US" sz="1800" i="0" dirty="0"/>
                        <a:t>Turkish and Kurdish interventions in northern Syria</a:t>
                      </a:r>
                    </a:p>
                  </a:txBody>
                  <a:tcPr/>
                </a:tc>
                <a:extLst>
                  <a:ext uri="{0D108BD9-81ED-4DB2-BD59-A6C34878D82A}">
                    <a16:rowId xmlns:a16="http://schemas.microsoft.com/office/drawing/2014/main" val="1386597280"/>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dirty="0"/>
                    </a:p>
                  </a:txBody>
                  <a:tcPr/>
                </a:tc>
                <a:extLst>
                  <a:ext uri="{0D108BD9-81ED-4DB2-BD59-A6C34878D82A}">
                    <a16:rowId xmlns:a16="http://schemas.microsoft.com/office/drawing/2014/main" val="304599667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p>
                  </a:txBody>
                  <a:tcPr/>
                </a:tc>
                <a:extLst>
                  <a:ext uri="{0D108BD9-81ED-4DB2-BD59-A6C34878D82A}">
                    <a16:rowId xmlns:a16="http://schemas.microsoft.com/office/drawing/2014/main" val="2213089434"/>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21269266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2939375185"/>
                  </a:ext>
                </a:extLst>
              </a:tr>
            </a:tbl>
          </a:graphicData>
        </a:graphic>
      </p:graphicFrame>
      <p:sp>
        <p:nvSpPr>
          <p:cNvPr id="7" name="Arrow: Down 6">
            <a:extLst>
              <a:ext uri="{FF2B5EF4-FFF2-40B4-BE49-F238E27FC236}">
                <a16:creationId xmlns:a16="http://schemas.microsoft.com/office/drawing/2014/main" id="{127C4FE6-6223-40D7-8890-4FC5B7CF63C2}"/>
              </a:ext>
            </a:extLst>
          </p:cNvPr>
          <p:cNvSpPr/>
          <p:nvPr/>
        </p:nvSpPr>
        <p:spPr>
          <a:xfrm>
            <a:off x="274320" y="1736935"/>
            <a:ext cx="452511" cy="4731037"/>
          </a:xfrm>
          <a:prstGeom prst="downArrow">
            <a:avLst/>
          </a:prstGeom>
          <a:gradFill>
            <a:gsLst>
              <a:gs pos="50000">
                <a:schemeClr val="accent1">
                  <a:lumMod val="60000"/>
                  <a:lumOff val="40000"/>
                </a:schemeClr>
              </a:gs>
              <a:gs pos="0">
                <a:schemeClr val="accent1">
                  <a:lumMod val="20000"/>
                  <a:lumOff val="80000"/>
                </a:schemeClr>
              </a:gs>
              <a:gs pos="100000">
                <a:schemeClr val="accent1">
                  <a:tint val="82000"/>
                  <a:satMod val="109000"/>
                  <a:lumMod val="103000"/>
                </a:schemeClr>
              </a:gs>
            </a:gsLs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20276024"/>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1521</TotalTime>
  <Words>3585</Words>
  <Application>Microsoft Office PowerPoint</Application>
  <PresentationFormat>Widescreen</PresentationFormat>
  <Paragraphs>587</Paragraphs>
  <Slides>51</Slides>
  <Notes>48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Adobe Devanagari</vt:lpstr>
      <vt:lpstr>Andalus</vt:lpstr>
      <vt:lpstr>Arial</vt:lpstr>
      <vt:lpstr>Calibri</vt:lpstr>
      <vt:lpstr>Gill Sans MT</vt:lpstr>
      <vt:lpstr>Wingdings</vt:lpstr>
      <vt:lpstr>Parcel</vt:lpstr>
      <vt:lpstr>War  and  its Infectious Implications</vt:lpstr>
      <vt:lpstr>The Conflict in Syria</vt:lpstr>
      <vt:lpstr>The Conflict in Syria</vt:lpstr>
      <vt:lpstr>The Conflict in Syria</vt:lpstr>
      <vt:lpstr>The Conflict in Syria</vt:lpstr>
      <vt:lpstr>The Conflict in Syria</vt:lpstr>
      <vt:lpstr>The Conflict in Syria</vt:lpstr>
      <vt:lpstr>The Conflict in Syria</vt:lpstr>
      <vt:lpstr>The Conflict in Syria</vt:lpstr>
      <vt:lpstr>The Conflict in Syria</vt:lpstr>
      <vt:lpstr>The Conflict in Syria</vt:lpstr>
      <vt:lpstr>The Conflict in Syria</vt:lpstr>
      <vt:lpstr>The Conflict in Syria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Measles?</vt:lpstr>
      <vt:lpstr>PowerPoint Presentation</vt:lpstr>
      <vt:lpstr>PowerPoint Presentation</vt:lpstr>
      <vt:lpstr>Structure of Surveillance</vt:lpstr>
      <vt:lpstr>Structure of Surveillance</vt:lpstr>
      <vt:lpstr>Structure of Surveillance</vt:lpstr>
      <vt:lpstr>Structure of Surveillance</vt:lpstr>
      <vt:lpstr>Structure of Surveillance</vt:lpstr>
      <vt:lpstr>PowerPoint Presentation</vt:lpstr>
      <vt:lpstr>PowerPoint Presentation</vt:lpstr>
      <vt:lpstr>PowerPoint Presentation</vt:lpstr>
      <vt:lpstr>ACU Surveillance Dataset</vt:lpstr>
      <vt:lpstr>Our Study</vt:lpstr>
      <vt:lpstr>Measles</vt:lpstr>
      <vt:lpstr>Weekly Incidence of Measles  by Governorate January 2015 – June 2019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 &amp; Limitations</vt:lpstr>
      <vt:lpstr>Strengths</vt:lpstr>
      <vt:lpstr>Potential Implications</vt:lpstr>
      <vt:lpstr>Special Thanks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War  and  its Infectious Implications</dc:title>
  <dc:creator>Sammy Mehtar</dc:creator>
  <cp:lastModifiedBy>Sammy Mehtar</cp:lastModifiedBy>
  <cp:revision>121</cp:revision>
  <dcterms:created xsi:type="dcterms:W3CDTF">2019-11-10T03:49:50Z</dcterms:created>
  <dcterms:modified xsi:type="dcterms:W3CDTF">2019-11-11T06:13:08Z</dcterms:modified>
</cp:coreProperties>
</file>